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p4"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funkylindsay.com/blog/2012/10/13/pinterest-drives-my-instruction-math-games/"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lvl1pPr>
              <a:lnSpc>
                <a:spcPts val="3500"/>
              </a:lnSpc>
              <a:defRPr sz="1300">
                <a:latin typeface="Trebuchet MS"/>
                <a:ea typeface="Trebuchet MS"/>
                <a:cs typeface="Trebuchet MS"/>
                <a:sym typeface="Trebuchet MS"/>
              </a:defRPr>
            </a:lvl1pPr>
          </a:lstStyle>
          <a:p>
            <a:pPr/>
            <a:r>
              <a:t>Movies and popular science culture have assumed that the highest levels of technology will be reached when technology is capable of imitating nature in a way that we cannot longer distinct between artificial and natural beings.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lnSpc>
                <a:spcPct val="100000"/>
              </a:lnSpc>
              <a:spcBef>
                <a:spcPts val="1200"/>
              </a:spcBef>
              <a:defRPr sz="1300">
                <a:latin typeface="Times"/>
                <a:ea typeface="Times"/>
                <a:cs typeface="Times"/>
                <a:sym typeface="Times"/>
              </a:defRPr>
            </a:pPr>
            <a:r>
              <a:t>Let the function take the following arguments:</a:t>
            </a:r>
            <a:endParaRPr sz="1200"/>
          </a:p>
          <a:p>
            <a:pPr>
              <a:lnSpc>
                <a:spcPct val="100000"/>
              </a:lnSpc>
              <a:spcBef>
                <a:spcPts val="1200"/>
              </a:spcBef>
              <a:defRPr sz="1300">
                <a:latin typeface="Times"/>
                <a:ea typeface="Times"/>
                <a:cs typeface="Times"/>
                <a:sym typeface="Times"/>
              </a:defRPr>
            </a:pPr>
            <a:r>
              <a:t>• the objective function;</a:t>
            </a:r>
            <a:br/>
            <a:r>
              <a:t>• the length n of the vector ⃗x;</a:t>
            </a:r>
            <a:br/>
            <a:r>
              <a:t>• a vector of length n containing the lower bounds of the search domain; • a vector of length n containing the upper bounds of the search domain; • the maximum number of fitness function evaluations.</a:t>
            </a:r>
            <a:endParaRPr sz="1200"/>
          </a:p>
          <a:p>
            <a:pPr>
              <a:lnSpc>
                <a:spcPct val="100000"/>
              </a:lnSpc>
              <a:spcBef>
                <a:spcPts val="1200"/>
              </a:spcBef>
              <a:defRPr sz="1300">
                <a:latin typeface="Times"/>
                <a:ea typeface="Times"/>
                <a:cs typeface="Times"/>
                <a:sym typeface="Times"/>
              </a:defRPr>
            </a:pPr>
            <a:r>
              <a:t>Let the function produce as outputs:</a:t>
            </a:r>
            <a:br/>
            <a:r>
              <a:t>• the best individual found by the algorithm; • the fitness of the best individual.</a:t>
            </a:r>
            <a:endParaRPr sz="1200"/>
          </a:p>
          <a:p>
            <a:pPr>
              <a:lnSpc>
                <a:spcPct val="100000"/>
              </a:lnSpc>
              <a:spcBef>
                <a:spcPts val="1200"/>
              </a:spcBef>
              <a:defRPr sz="1300">
                <a:latin typeface="Times"/>
                <a:ea typeface="Times"/>
                <a:cs typeface="Times"/>
                <a:sym typeface="Times"/>
              </a:defRPr>
            </a:pPr>
            <a:r>
              <a:t>Run the algorithm on the Ackley function for 100 iterations with n = 2, xi ∈ [−5, 5], and c1 = 20, c2 = 0.2, c3 = 2π. Plot the fitness versus the number of iterations.</a:t>
            </a:r>
            <a:endParaRPr sz="1200"/>
          </a:p>
          <a:p>
            <a:pPr>
              <a:lnSpc>
                <a:spcPct val="100000"/>
              </a:lnSpc>
              <a:spcBef>
                <a:spcPts val="1200"/>
              </a:spcBef>
              <a:defRPr sz="1300">
                <a:latin typeface="Times"/>
                <a:ea typeface="Times"/>
                <a:cs typeface="Times"/>
                <a:sym typeface="Times"/>
              </a:defRPr>
            </a:pPr>
            <a:r>
              <a:t>Note: we are now optimizing a minimization problem.</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Haupt, R. L., and Haupt, S. E. (1998) Practical Genetic Algorithms. New York: Wiley - Interscience.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400"/>
            </a:pPr>
            <a:r>
              <a:t>Selection and crossover maintain the genetic information of fitter chromosomes but these chromosomes are only fitter relative to the current population. This can cause the algorithm to converge too quickly and lose ‘potentially useful genetic material’. In other words, the algorithm can get stuck at a local optimum before finding the global optimum . The mutation operator helps protect agains this problem by maintaining diversity in the population, but it can also make the algorithm converge more slowly. </a:t>
            </a:r>
          </a:p>
          <a:p>
            <a:pPr>
              <a:defRPr sz="14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lnSpc>
                <a:spcPts val="3500"/>
              </a:lnSpc>
              <a:defRPr sz="1300">
                <a:latin typeface="Trebuchet MS"/>
                <a:ea typeface="Trebuchet MS"/>
                <a:cs typeface="Trebuchet MS"/>
                <a:sym typeface="Trebuchet MS"/>
              </a:defRPr>
            </a:pPr>
            <a:r>
              <a:t>Genetic algorithms are a type of optimisation algorithm, meaning they are used to find the maximum or minimum of a function. </a:t>
            </a:r>
          </a:p>
          <a:p>
            <a:pPr>
              <a:lnSpc>
                <a:spcPts val="3500"/>
              </a:lnSpc>
              <a:defRPr sz="1300">
                <a:latin typeface="Trebuchet MS"/>
                <a:ea typeface="Trebuchet MS"/>
                <a:cs typeface="Trebuchet MS"/>
                <a:sym typeface="Trebuchet MS"/>
              </a:defRPr>
            </a:pPr>
          </a:p>
          <a:p>
            <a:pPr defTabSz="584200">
              <a:lnSpc>
                <a:spcPct val="100000"/>
              </a:lnSpc>
              <a:defRPr sz="1200">
                <a:latin typeface="Lucida Grande"/>
                <a:ea typeface="Lucida Grande"/>
                <a:cs typeface="Lucida Grande"/>
                <a:sym typeface="Lucida Grande"/>
              </a:defRPr>
            </a:pPr>
            <a:r>
              <a:rPr u="sng">
                <a:hlinkClick r:id="rId3" invalidUrl="" action="" tgtFrame="" tooltip="" history="1" highlightClick="0" endSnd="0"/>
              </a:rPr>
              <a:t>http://funkylindsay.com/blog/2012/10/13/pinterest-drives-my-instruction-math-games/</a:t>
            </a:r>
          </a:p>
          <a:p>
            <a:pPr defTabSz="584200">
              <a:lnSpc>
                <a:spcPct val="100000"/>
              </a:lnSpc>
              <a:defRPr sz="1200">
                <a:latin typeface="Lucida Grande"/>
                <a:ea typeface="Lucida Grande"/>
                <a:cs typeface="Lucida Grande"/>
                <a:sym typeface="Lucida Grande"/>
              </a:defRPr>
            </a:pPr>
          </a:p>
          <a:p>
            <a:pPr defTabSz="584200">
              <a:lnSpc>
                <a:spcPct val="100000"/>
              </a:lnSpc>
              <a:defRPr sz="1200">
                <a:latin typeface="Lucida Grande"/>
                <a:ea typeface="Lucida Grande"/>
                <a:cs typeface="Lucida Grande"/>
                <a:sym typeface="Lucida Grande"/>
              </a:defRPr>
            </a:pPr>
            <a:r>
              <a:t>Algorisme Genetic és el joc del “qui és qui”. La funció fitness és el nostre adversari. Cal fer-li preguntes i anar avançant fins que descubrim qui és l’òptim.  Al principi, tenim la maxima incertesa. Hi ha un factor d’atzar en les nostres questions. Pero de mica en mica, les possibilitats es van restringint fins que es evident la solució.  </a:t>
            </a:r>
          </a:p>
          <a:p>
            <a:pPr defTabSz="584200">
              <a:lnSpc>
                <a:spcPct val="100000"/>
              </a:lnSpc>
              <a:defRPr sz="1200">
                <a:latin typeface="Lucida Grande"/>
                <a:ea typeface="Lucida Grande"/>
                <a:cs typeface="Lucida Grande"/>
                <a:sym typeface="Lucida Grande"/>
              </a:defRPr>
            </a:pPr>
          </a:p>
          <a:p>
            <a:pPr defTabSz="584200">
              <a:lnSpc>
                <a:spcPct val="100000"/>
              </a:lnSpc>
              <a:defRPr sz="1200">
                <a:latin typeface="Lucida Grande"/>
                <a:ea typeface="Lucida Grande"/>
                <a:cs typeface="Lucida Grande"/>
                <a:sym typeface="Lucida Grande"/>
              </a:defRPr>
            </a:pPr>
            <a:r>
              <a:t>Podem quantificar el patró de reducció de la incertesa amb la “teoria dels esquemes” (teoria).</a:t>
            </a:r>
          </a:p>
          <a:p>
            <a:pPr defTabSz="584200">
              <a:lnSpc>
                <a:spcPct val="100000"/>
              </a:lnSpc>
              <a:defRPr sz="1200">
                <a:latin typeface="Lucida Grande"/>
                <a:ea typeface="Lucida Grande"/>
                <a:cs typeface="Lucida Grande"/>
                <a:sym typeface="Lucida Grande"/>
              </a:defRPr>
            </a:pPr>
          </a:p>
          <a:p>
            <a:pPr defTabSz="584200">
              <a:lnSpc>
                <a:spcPct val="100000"/>
              </a:lnSpc>
              <a:defRPr sz="1200">
                <a:latin typeface="Lucida Grande"/>
                <a:ea typeface="Lucida Grande"/>
                <a:cs typeface="Lucida Grande"/>
                <a:sym typeface="Lucida Grande"/>
              </a:defRPr>
            </a:pPr>
            <a:r>
              <a:t>This is also similar to the game “21 questions” by Carl Sagan.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defRPr sz="900"/>
            </a:pPr>
            <a:r>
              <a:t>An Introduction to Genetic Algorithms </a:t>
            </a:r>
          </a:p>
          <a:p>
            <a:pPr>
              <a:defRPr sz="900"/>
            </a:pPr>
            <a:r>
              <a:t>Jenna Carr (May 30, 2014)</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defRPr sz="1200"/>
            </a:pPr>
            <a:r>
              <a:t>The fitness function is the function that the algorithm is trying to optimise. The word ‘fitness’ is taken from evolutionary theory. It is used here because the fitness function tests and quantifies how ‘fit’ each potential solution is. The fitness function is one of the most pivotal parts of the algorithm. </a:t>
            </a:r>
          </a:p>
          <a:p>
            <a:pPr>
              <a:defRPr sz="1200"/>
            </a:pPr>
          </a:p>
          <a:p>
            <a:pPr>
              <a:defRPr sz="1200"/>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1600"/>
            </a:pPr>
            <a:r>
              <a:t>The term chromosome  refers to a numerical value or values that represent a candidate solution to the problem that the genetic algorithm is trying to solve.  Each candidate solution is encoded as an array of parameter values, a process that is also found in other optimisation algorithm. </a:t>
            </a:r>
          </a:p>
          <a:p>
            <a:pPr>
              <a:defRPr sz="1600"/>
            </a:pPr>
            <a:r>
              <a:t>If a problem has N_{par} dimensions, then typically each chromosome is encoded as an N_par element array.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lnSpc>
                <a:spcPct val="100000"/>
              </a:lnSpc>
              <a:spcBef>
                <a:spcPts val="1200"/>
              </a:spcBef>
              <a:defRPr sz="1300">
                <a:latin typeface="Times"/>
                <a:ea typeface="Times"/>
                <a:cs typeface="Times"/>
                <a:sym typeface="Times"/>
              </a:defRPr>
            </a:pPr>
            <a:r>
              <a:t>Let the function take the following arguments:</a:t>
            </a:r>
            <a:endParaRPr sz="1200"/>
          </a:p>
          <a:p>
            <a:pPr>
              <a:lnSpc>
                <a:spcPct val="100000"/>
              </a:lnSpc>
              <a:spcBef>
                <a:spcPts val="1200"/>
              </a:spcBef>
              <a:defRPr sz="1300">
                <a:latin typeface="Times"/>
                <a:ea typeface="Times"/>
                <a:cs typeface="Times"/>
                <a:sym typeface="Times"/>
              </a:defRPr>
            </a:pPr>
            <a:r>
              <a:t>• the objective function;</a:t>
            </a:r>
            <a:br/>
            <a:r>
              <a:t>• the length n of the vector ⃗x;</a:t>
            </a:r>
            <a:br/>
            <a:r>
              <a:t>• a vector of length n containing the lower bounds of the search domain; • a vector of length n containing the upper bounds of the search domain; • the maximum number of fitness function evaluations.</a:t>
            </a:r>
            <a:endParaRPr sz="1200"/>
          </a:p>
          <a:p>
            <a:pPr>
              <a:lnSpc>
                <a:spcPct val="100000"/>
              </a:lnSpc>
              <a:spcBef>
                <a:spcPts val="1200"/>
              </a:spcBef>
              <a:defRPr sz="1300">
                <a:latin typeface="Times"/>
                <a:ea typeface="Times"/>
                <a:cs typeface="Times"/>
                <a:sym typeface="Times"/>
              </a:defRPr>
            </a:pPr>
            <a:r>
              <a:t>Let the function produce as outputs:</a:t>
            </a:r>
            <a:br/>
            <a:r>
              <a:t>• the best individual found by the algorithm; • the fitness of the best individual.</a:t>
            </a:r>
            <a:endParaRPr sz="1200"/>
          </a:p>
          <a:p>
            <a:pPr>
              <a:lnSpc>
                <a:spcPct val="100000"/>
              </a:lnSpc>
              <a:spcBef>
                <a:spcPts val="1200"/>
              </a:spcBef>
              <a:defRPr sz="1300">
                <a:latin typeface="Times"/>
                <a:ea typeface="Times"/>
                <a:cs typeface="Times"/>
                <a:sym typeface="Times"/>
              </a:defRPr>
            </a:pPr>
            <a:r>
              <a:t>Run the algorithm on the Ackley function for 100 iterations with n = 2, xi ∈ [−5, 5], and c1 = 20, c2 = 0.2, c3 = 2π. Plot the fitness versus the number of iterations.</a:t>
            </a:r>
            <a:endParaRPr sz="1200"/>
          </a:p>
          <a:p>
            <a:pPr>
              <a:lnSpc>
                <a:spcPct val="100000"/>
              </a:lnSpc>
              <a:spcBef>
                <a:spcPts val="1200"/>
              </a:spcBef>
              <a:defRPr sz="1300">
                <a:latin typeface="Times"/>
                <a:ea typeface="Times"/>
                <a:cs typeface="Times"/>
                <a:sym typeface="Times"/>
              </a:defRPr>
            </a:pPr>
            <a:r>
              <a:t>Note: we are now optimizing a minimization problem.</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lnSpc>
                <a:spcPct val="100000"/>
              </a:lnSpc>
              <a:spcBef>
                <a:spcPts val="1200"/>
              </a:spcBef>
              <a:defRPr sz="1300">
                <a:latin typeface="Times"/>
                <a:ea typeface="Times"/>
                <a:cs typeface="Times"/>
                <a:sym typeface="Times"/>
              </a:defRPr>
            </a:pPr>
            <a:r>
              <a:t>Let the function take the following arguments:</a:t>
            </a:r>
            <a:endParaRPr sz="1200"/>
          </a:p>
          <a:p>
            <a:pPr>
              <a:lnSpc>
                <a:spcPct val="100000"/>
              </a:lnSpc>
              <a:spcBef>
                <a:spcPts val="1200"/>
              </a:spcBef>
              <a:defRPr sz="1300">
                <a:latin typeface="Times"/>
                <a:ea typeface="Times"/>
                <a:cs typeface="Times"/>
                <a:sym typeface="Times"/>
              </a:defRPr>
            </a:pPr>
            <a:r>
              <a:t>• the objective function;</a:t>
            </a:r>
            <a:br/>
            <a:r>
              <a:t>• the length n of the vector ⃗x;</a:t>
            </a:r>
            <a:br/>
            <a:r>
              <a:t>• a vector of length n containing the lower bounds of the search domain; • a vector of length n containing the upper bounds of the search domain; • the maximum number of fitness function evaluations.</a:t>
            </a:r>
            <a:endParaRPr sz="1200"/>
          </a:p>
          <a:p>
            <a:pPr>
              <a:lnSpc>
                <a:spcPct val="100000"/>
              </a:lnSpc>
              <a:spcBef>
                <a:spcPts val="1200"/>
              </a:spcBef>
              <a:defRPr sz="1300">
                <a:latin typeface="Times"/>
                <a:ea typeface="Times"/>
                <a:cs typeface="Times"/>
                <a:sym typeface="Times"/>
              </a:defRPr>
            </a:pPr>
            <a:r>
              <a:t>Let the function produce as outputs:</a:t>
            </a:r>
            <a:br/>
            <a:r>
              <a:t>• the best individual found by the algorithm; • the fitness of the best individual.</a:t>
            </a:r>
            <a:endParaRPr sz="1200"/>
          </a:p>
          <a:p>
            <a:pPr>
              <a:lnSpc>
                <a:spcPct val="100000"/>
              </a:lnSpc>
              <a:spcBef>
                <a:spcPts val="1200"/>
              </a:spcBef>
              <a:defRPr sz="1300">
                <a:latin typeface="Times"/>
                <a:ea typeface="Times"/>
                <a:cs typeface="Times"/>
                <a:sym typeface="Times"/>
              </a:defRPr>
            </a:pPr>
            <a:r>
              <a:t>Run the algorithm on the Ackley function for 100 iterations with n = 2, xi ∈ [−5, 5], and c1 = 20, c2 = 0.2, c3 = 2π. Plot the fitness versus the number of iterations.</a:t>
            </a:r>
            <a:endParaRPr sz="1200"/>
          </a:p>
          <a:p>
            <a:pPr>
              <a:lnSpc>
                <a:spcPct val="100000"/>
              </a:lnSpc>
              <a:spcBef>
                <a:spcPts val="1200"/>
              </a:spcBef>
              <a:defRPr sz="1300">
                <a:latin typeface="Times"/>
                <a:ea typeface="Times"/>
                <a:cs typeface="Times"/>
                <a:sym typeface="Times"/>
              </a:defRPr>
            </a:pPr>
            <a:r>
              <a:t>Note: we are now optimizing a minimization problem.</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lnSpc>
                <a:spcPct val="100000"/>
              </a:lnSpc>
              <a:spcBef>
                <a:spcPts val="1200"/>
              </a:spcBef>
              <a:defRPr sz="1300">
                <a:latin typeface="Times"/>
                <a:ea typeface="Times"/>
                <a:cs typeface="Times"/>
                <a:sym typeface="Times"/>
              </a:defRPr>
            </a:pPr>
            <a:r>
              <a:t>Let the function take the following arguments:</a:t>
            </a:r>
            <a:endParaRPr sz="1200"/>
          </a:p>
          <a:p>
            <a:pPr>
              <a:lnSpc>
                <a:spcPct val="100000"/>
              </a:lnSpc>
              <a:spcBef>
                <a:spcPts val="1200"/>
              </a:spcBef>
              <a:defRPr sz="1300">
                <a:latin typeface="Times"/>
                <a:ea typeface="Times"/>
                <a:cs typeface="Times"/>
                <a:sym typeface="Times"/>
              </a:defRPr>
            </a:pPr>
            <a:r>
              <a:t>• the objective function;</a:t>
            </a:r>
            <a:br/>
            <a:r>
              <a:t>• the length n of the vector ⃗x;</a:t>
            </a:r>
            <a:br/>
            <a:r>
              <a:t>• a vector of length n containing the lower bounds of the search domain; • a vector of length n containing the upper bounds of the search domain; • the maximum number of fitness function evaluations.</a:t>
            </a:r>
            <a:endParaRPr sz="1200"/>
          </a:p>
          <a:p>
            <a:pPr>
              <a:lnSpc>
                <a:spcPct val="100000"/>
              </a:lnSpc>
              <a:spcBef>
                <a:spcPts val="1200"/>
              </a:spcBef>
              <a:defRPr sz="1300">
                <a:latin typeface="Times"/>
                <a:ea typeface="Times"/>
                <a:cs typeface="Times"/>
                <a:sym typeface="Times"/>
              </a:defRPr>
            </a:pPr>
            <a:r>
              <a:t>Let the function produce as outputs:</a:t>
            </a:r>
            <a:br/>
            <a:r>
              <a:t>• the best individual found by the algorithm; • the fitness of the best individual.</a:t>
            </a:r>
            <a:endParaRPr sz="1200"/>
          </a:p>
          <a:p>
            <a:pPr>
              <a:lnSpc>
                <a:spcPct val="100000"/>
              </a:lnSpc>
              <a:spcBef>
                <a:spcPts val="1200"/>
              </a:spcBef>
              <a:defRPr sz="1300">
                <a:latin typeface="Times"/>
                <a:ea typeface="Times"/>
                <a:cs typeface="Times"/>
                <a:sym typeface="Times"/>
              </a:defRPr>
            </a:pPr>
            <a:r>
              <a:t>Run the algorithm on the Ackley function for 100 iterations with n = 2, xi ∈ [−5, 5], and c1 = 20, c2 = 0.2, c3 = 2π. Plot the fitness versus the number of iterations.</a:t>
            </a:r>
            <a:endParaRPr sz="1200"/>
          </a:p>
          <a:p>
            <a:pPr>
              <a:lnSpc>
                <a:spcPct val="100000"/>
              </a:lnSpc>
              <a:spcBef>
                <a:spcPts val="1200"/>
              </a:spcBef>
              <a:defRPr sz="1300">
                <a:latin typeface="Times"/>
                <a:ea typeface="Times"/>
                <a:cs typeface="Times"/>
                <a:sym typeface="Times"/>
              </a:defRPr>
            </a:pPr>
            <a:r>
              <a:t>Note: we are now optimizing a minimization problem.</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lnSpc>
                <a:spcPct val="100000"/>
              </a:lnSpc>
              <a:spcBef>
                <a:spcPts val="1200"/>
              </a:spcBef>
              <a:defRPr sz="1300">
                <a:latin typeface="Times"/>
                <a:ea typeface="Times"/>
                <a:cs typeface="Times"/>
                <a:sym typeface="Times"/>
              </a:defRPr>
            </a:pPr>
            <a:r>
              <a:t>Let the function take the following arguments:</a:t>
            </a:r>
            <a:endParaRPr sz="1200"/>
          </a:p>
          <a:p>
            <a:pPr>
              <a:lnSpc>
                <a:spcPct val="100000"/>
              </a:lnSpc>
              <a:spcBef>
                <a:spcPts val="1200"/>
              </a:spcBef>
              <a:defRPr sz="1300">
                <a:latin typeface="Times"/>
                <a:ea typeface="Times"/>
                <a:cs typeface="Times"/>
                <a:sym typeface="Times"/>
              </a:defRPr>
            </a:pPr>
            <a:r>
              <a:t>• the objective function;</a:t>
            </a:r>
            <a:br/>
            <a:r>
              <a:t>• the length n of the vector ⃗x;</a:t>
            </a:r>
            <a:br/>
            <a:r>
              <a:t>• a vector of length n containing the lower bounds of the search domain; • a vector of length n containing the upper bounds of the search domain; • the maximum number of fitness function evaluations.</a:t>
            </a:r>
            <a:endParaRPr sz="1200"/>
          </a:p>
          <a:p>
            <a:pPr>
              <a:lnSpc>
                <a:spcPct val="100000"/>
              </a:lnSpc>
              <a:spcBef>
                <a:spcPts val="1200"/>
              </a:spcBef>
              <a:defRPr sz="1300">
                <a:latin typeface="Times"/>
                <a:ea typeface="Times"/>
                <a:cs typeface="Times"/>
                <a:sym typeface="Times"/>
              </a:defRPr>
            </a:pPr>
            <a:r>
              <a:t>Let the function produce as outputs:</a:t>
            </a:r>
            <a:br/>
            <a:r>
              <a:t>• the best individual found by the algorithm; • the fitness of the best individual.</a:t>
            </a:r>
            <a:endParaRPr sz="1200"/>
          </a:p>
          <a:p>
            <a:pPr>
              <a:lnSpc>
                <a:spcPct val="100000"/>
              </a:lnSpc>
              <a:spcBef>
                <a:spcPts val="1200"/>
              </a:spcBef>
              <a:defRPr sz="1300">
                <a:latin typeface="Times"/>
                <a:ea typeface="Times"/>
                <a:cs typeface="Times"/>
                <a:sym typeface="Times"/>
              </a:defRPr>
            </a:pPr>
            <a:r>
              <a:t>Run the algorithm on the Ackley function for 100 iterations with n = 2, xi ∈ [−5, 5], and c1 = 20, c2 = 0.2, c3 = 2π. Plot the fitness versus the number of iterations.</a:t>
            </a:r>
            <a:endParaRPr sz="1200"/>
          </a:p>
          <a:p>
            <a:pPr>
              <a:lnSpc>
                <a:spcPct val="100000"/>
              </a:lnSpc>
              <a:spcBef>
                <a:spcPts val="1200"/>
              </a:spcBef>
              <a:defRPr sz="1300">
                <a:latin typeface="Times"/>
                <a:ea typeface="Times"/>
                <a:cs typeface="Times"/>
                <a:sym typeface="Times"/>
              </a:defRPr>
            </a:pPr>
            <a:r>
              <a:t>Note: we are now optimizing a minimization problem.</a:t>
            </a:r>
            <a:endParaRPr sz="1200"/>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ext del títol"/>
          <p:cNvSpPr txBox="1"/>
          <p:nvPr>
            <p:ph type="title"/>
          </p:nvPr>
        </p:nvSpPr>
        <p:spPr>
          <a:xfrm>
            <a:off x="1270000" y="1638300"/>
            <a:ext cx="10464800" cy="3302000"/>
          </a:xfrm>
          <a:prstGeom prst="rect">
            <a:avLst/>
          </a:prstGeom>
        </p:spPr>
        <p:txBody>
          <a:bodyPr anchor="b"/>
          <a:lstStyle/>
          <a:p>
            <a:pPr/>
            <a:r>
              <a:t>Text del títol</a:t>
            </a:r>
          </a:p>
        </p:txBody>
      </p:sp>
      <p:sp>
        <p:nvSpPr>
          <p:cNvPr id="12" name="Nivell del cos u…"/>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Nivell del cos u</a:t>
            </a:r>
          </a:p>
          <a:p>
            <a:pPr lvl="1"/>
            <a:r>
              <a:t>Nivell del cos dos</a:t>
            </a:r>
          </a:p>
          <a:p>
            <a:pPr lvl="2"/>
            <a:r>
              <a:t>Nivell del cos tres</a:t>
            </a:r>
          </a:p>
          <a:p>
            <a:pPr lvl="3"/>
            <a:r>
              <a:t>Nivell del cos quatre</a:t>
            </a:r>
          </a:p>
          <a:p>
            <a:pPr lvl="4"/>
            <a:r>
              <a:t>Nivell del cos cinc</a:t>
            </a:r>
          </a:p>
        </p:txBody>
      </p:sp>
      <p:sp>
        <p:nvSpPr>
          <p:cNvPr id="13"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b="1" sz="2800">
                <a:latin typeface="Helvetica"/>
                <a:ea typeface="Helvetica"/>
                <a:cs typeface="Helvetica"/>
                <a:sym typeface="Helvetica"/>
              </a:defRPr>
            </a:lvl1pPr>
          </a:lstStyle>
          <a:p>
            <a:pPr/>
            <a:r>
              <a:t>–Johnny Appleseed</a:t>
            </a:r>
          </a:p>
        </p:txBody>
      </p:sp>
      <p:sp>
        <p:nvSpPr>
          <p:cNvPr id="94" name="“Type a quote here.”"/>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pPr/>
            <a:r>
              <a:t>“Type a quote here.”</a:t>
            </a:r>
          </a:p>
        </p:txBody>
      </p:sp>
      <p:sp>
        <p:nvSpPr>
          <p:cNvPr id="95"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t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ext del títol"/>
          <p:cNvSpPr txBox="1"/>
          <p:nvPr>
            <p:ph type="title"/>
          </p:nvPr>
        </p:nvSpPr>
        <p:spPr>
          <a:xfrm>
            <a:off x="1267968" y="260096"/>
            <a:ext cx="10468865" cy="2438401"/>
          </a:xfrm>
          <a:prstGeom prst="rect">
            <a:avLst/>
          </a:prstGeom>
        </p:spPr>
        <p:txBody>
          <a:bodyPr lIns="48767" tIns="48767" rIns="48767" bIns="48767">
            <a:noAutofit/>
          </a:bodyPr>
          <a:lstStyle>
            <a:lvl1pPr defTabSz="457200">
              <a:defRPr>
                <a:latin typeface="Gill Sans"/>
                <a:ea typeface="Gill Sans"/>
                <a:cs typeface="Gill Sans"/>
                <a:sym typeface="Gill Sans"/>
              </a:defRPr>
            </a:lvl1pPr>
          </a:lstStyle>
          <a:p>
            <a:pPr/>
            <a:r>
              <a:t>Text del títol</a:t>
            </a:r>
          </a:p>
        </p:txBody>
      </p:sp>
      <p:sp>
        <p:nvSpPr>
          <p:cNvPr id="118" name="Nivell del cos u…"/>
          <p:cNvSpPr txBox="1"/>
          <p:nvPr>
            <p:ph type="body" idx="1"/>
          </p:nvPr>
        </p:nvSpPr>
        <p:spPr>
          <a:xfrm>
            <a:off x="1267968" y="2763520"/>
            <a:ext cx="10468865" cy="5722113"/>
          </a:xfrm>
          <a:prstGeom prst="rect">
            <a:avLst/>
          </a:prstGeom>
        </p:spPr>
        <p:txBody>
          <a:bodyPr lIns="48767" tIns="48767" rIns="48767" bIns="48767">
            <a:noAutofit/>
          </a:bodyPr>
          <a:lstStyle>
            <a:lvl1pPr marL="809625" indent="-555625" defTabSz="457200">
              <a:spcBef>
                <a:spcPts val="1800"/>
              </a:spcBef>
              <a:buSzPct val="171000"/>
              <a:defRPr sz="4000">
                <a:latin typeface="Gill Sans"/>
                <a:ea typeface="Gill Sans"/>
                <a:cs typeface="Gill Sans"/>
                <a:sym typeface="Gill Sans"/>
              </a:defRPr>
            </a:lvl1pPr>
            <a:lvl2pPr marL="1152525" indent="-555625" defTabSz="457200">
              <a:spcBef>
                <a:spcPts val="1800"/>
              </a:spcBef>
              <a:buSzPct val="171000"/>
              <a:defRPr sz="4000">
                <a:latin typeface="Gill Sans"/>
                <a:ea typeface="Gill Sans"/>
                <a:cs typeface="Gill Sans"/>
                <a:sym typeface="Gill Sans"/>
              </a:defRPr>
            </a:lvl2pPr>
            <a:lvl3pPr marL="1495425" indent="-555625" defTabSz="457200">
              <a:spcBef>
                <a:spcPts val="1800"/>
              </a:spcBef>
              <a:buSzPct val="171000"/>
              <a:defRPr sz="4000">
                <a:latin typeface="Gill Sans"/>
                <a:ea typeface="Gill Sans"/>
                <a:cs typeface="Gill Sans"/>
                <a:sym typeface="Gill Sans"/>
              </a:defRPr>
            </a:lvl3pPr>
            <a:lvl4pPr marL="1851025" indent="-555625" defTabSz="457200">
              <a:spcBef>
                <a:spcPts val="1800"/>
              </a:spcBef>
              <a:buSzPct val="171000"/>
              <a:defRPr sz="4000">
                <a:latin typeface="Gill Sans"/>
                <a:ea typeface="Gill Sans"/>
                <a:cs typeface="Gill Sans"/>
                <a:sym typeface="Gill Sans"/>
              </a:defRPr>
            </a:lvl4pPr>
            <a:lvl5pPr marL="2193925" indent="-555625" defTabSz="457200">
              <a:spcBef>
                <a:spcPts val="1800"/>
              </a:spcBef>
              <a:buSzPct val="171000"/>
              <a:defRPr sz="4000">
                <a:latin typeface="Gill Sans"/>
                <a:ea typeface="Gill Sans"/>
                <a:cs typeface="Gill Sans"/>
                <a:sym typeface="Gill Sans"/>
              </a:defRPr>
            </a:lvl5pPr>
          </a:lstStyle>
          <a:p>
            <a:pPr/>
            <a:r>
              <a:t>Nivell del cos u</a:t>
            </a:r>
          </a:p>
          <a:p>
            <a:pPr lvl="1"/>
            <a:r>
              <a:t>Nivell del cos dos</a:t>
            </a:r>
          </a:p>
          <a:p>
            <a:pPr lvl="2"/>
            <a:r>
              <a:t>Nivell del cos tres</a:t>
            </a:r>
          </a:p>
          <a:p>
            <a:pPr lvl="3"/>
            <a:r>
              <a:t>Nivell del cos quatre</a:t>
            </a:r>
          </a:p>
          <a:p>
            <a:pPr lvl="4"/>
            <a:r>
              <a:t>Nivell del cos cinc</a:t>
            </a:r>
          </a:p>
        </p:txBody>
      </p:sp>
      <p:sp>
        <p:nvSpPr>
          <p:cNvPr id="119" name="Número de la diapositiva"/>
          <p:cNvSpPr txBox="1"/>
          <p:nvPr>
            <p:ph type="sldNum" sz="quarter" idx="2"/>
          </p:nvPr>
        </p:nvSpPr>
        <p:spPr>
          <a:xfrm>
            <a:off x="6337553" y="9282176"/>
            <a:ext cx="313437" cy="338837"/>
          </a:xfrm>
          <a:prstGeom prst="rect">
            <a:avLst/>
          </a:prstGeom>
        </p:spPr>
        <p:txBody>
          <a:bodyPr lIns="48767" tIns="48767" rIns="48767" bIns="48767"/>
          <a:lstStyle>
            <a:lvl1pPr defTabSz="457200">
              <a:defRPr sz="16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tge"/>
          <p:cNvSpPr/>
          <p:nvPr>
            <p:ph type="pic" idx="13"/>
          </p:nvPr>
        </p:nvSpPr>
        <p:spPr>
          <a:xfrm>
            <a:off x="1600200" y="635000"/>
            <a:ext cx="9779000" cy="5918200"/>
          </a:xfrm>
          <a:prstGeom prst="rect">
            <a:avLst/>
          </a:prstGeom>
        </p:spPr>
        <p:txBody>
          <a:bodyPr lIns="91439" tIns="45719" rIns="91439" bIns="45719" anchor="t">
            <a:noAutofit/>
          </a:bodyPr>
          <a:lstStyle/>
          <a:p>
            <a:pPr/>
          </a:p>
        </p:txBody>
      </p:sp>
      <p:sp>
        <p:nvSpPr>
          <p:cNvPr id="21" name="Text del títol"/>
          <p:cNvSpPr txBox="1"/>
          <p:nvPr>
            <p:ph type="title"/>
          </p:nvPr>
        </p:nvSpPr>
        <p:spPr>
          <a:xfrm>
            <a:off x="1270000" y="6718300"/>
            <a:ext cx="10464800" cy="1422400"/>
          </a:xfrm>
          <a:prstGeom prst="rect">
            <a:avLst/>
          </a:prstGeom>
        </p:spPr>
        <p:txBody>
          <a:bodyPr anchor="b"/>
          <a:lstStyle/>
          <a:p>
            <a:pPr/>
            <a:r>
              <a:t>Text del títol</a:t>
            </a:r>
          </a:p>
        </p:txBody>
      </p:sp>
      <p:sp>
        <p:nvSpPr>
          <p:cNvPr id="22" name="Nivell del cos u…"/>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Nivell del cos u</a:t>
            </a:r>
          </a:p>
          <a:p>
            <a:pPr lvl="1"/>
            <a:r>
              <a:t>Nivell del cos dos</a:t>
            </a:r>
          </a:p>
          <a:p>
            <a:pPr lvl="2"/>
            <a:r>
              <a:t>Nivell del cos tres</a:t>
            </a:r>
          </a:p>
          <a:p>
            <a:pPr lvl="3"/>
            <a:r>
              <a:t>Nivell del cos quatre</a:t>
            </a:r>
          </a:p>
          <a:p>
            <a:pPr lvl="4"/>
            <a:r>
              <a:t>Nivell del cos cinc</a:t>
            </a:r>
          </a:p>
        </p:txBody>
      </p:sp>
      <p:sp>
        <p:nvSpPr>
          <p:cNvPr id="23"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ext del títol"/>
          <p:cNvSpPr txBox="1"/>
          <p:nvPr>
            <p:ph type="title"/>
          </p:nvPr>
        </p:nvSpPr>
        <p:spPr>
          <a:xfrm>
            <a:off x="1270000" y="3225800"/>
            <a:ext cx="10464800" cy="3302000"/>
          </a:xfrm>
          <a:prstGeom prst="rect">
            <a:avLst/>
          </a:prstGeom>
        </p:spPr>
        <p:txBody>
          <a:bodyPr/>
          <a:lstStyle/>
          <a:p>
            <a:pPr/>
            <a:r>
              <a:t>Text del títol</a:t>
            </a:r>
          </a:p>
        </p:txBody>
      </p:sp>
      <p:sp>
        <p:nvSpPr>
          <p:cNvPr id="31"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tge"/>
          <p:cNvSpPr/>
          <p:nvPr>
            <p:ph type="pic" sz="half" idx="13"/>
          </p:nvPr>
        </p:nvSpPr>
        <p:spPr>
          <a:xfrm>
            <a:off x="6718300" y="762000"/>
            <a:ext cx="5334000" cy="8242300"/>
          </a:xfrm>
          <a:prstGeom prst="rect">
            <a:avLst/>
          </a:prstGeom>
        </p:spPr>
        <p:txBody>
          <a:bodyPr lIns="91439" tIns="45719" rIns="91439" bIns="45719" anchor="t">
            <a:noAutofit/>
          </a:bodyPr>
          <a:lstStyle/>
          <a:p>
            <a:pPr/>
          </a:p>
        </p:txBody>
      </p:sp>
      <p:sp>
        <p:nvSpPr>
          <p:cNvPr id="39" name="Text del títol"/>
          <p:cNvSpPr txBox="1"/>
          <p:nvPr>
            <p:ph type="title"/>
          </p:nvPr>
        </p:nvSpPr>
        <p:spPr>
          <a:xfrm>
            <a:off x="952500" y="762000"/>
            <a:ext cx="5334000" cy="4000500"/>
          </a:xfrm>
          <a:prstGeom prst="rect">
            <a:avLst/>
          </a:prstGeom>
        </p:spPr>
        <p:txBody>
          <a:bodyPr anchor="b"/>
          <a:lstStyle>
            <a:lvl1pPr>
              <a:defRPr sz="6000"/>
            </a:lvl1pPr>
          </a:lstStyle>
          <a:p>
            <a:pPr/>
            <a:r>
              <a:t>Text del títol</a:t>
            </a:r>
          </a:p>
        </p:txBody>
      </p:sp>
      <p:sp>
        <p:nvSpPr>
          <p:cNvPr id="40" name="Nivell del cos u…"/>
          <p:cNvSpPr txBox="1"/>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Nivell del cos u</a:t>
            </a:r>
          </a:p>
          <a:p>
            <a:pPr lvl="1"/>
            <a:r>
              <a:t>Nivell del cos dos</a:t>
            </a:r>
          </a:p>
          <a:p>
            <a:pPr lvl="2"/>
            <a:r>
              <a:t>Nivell del cos tres</a:t>
            </a:r>
          </a:p>
          <a:p>
            <a:pPr lvl="3"/>
            <a:r>
              <a:t>Nivell del cos quatre</a:t>
            </a:r>
          </a:p>
          <a:p>
            <a:pPr lvl="4"/>
            <a:r>
              <a:t>Nivell del cos cinc</a:t>
            </a:r>
          </a:p>
        </p:txBody>
      </p:sp>
      <p:sp>
        <p:nvSpPr>
          <p:cNvPr id="41"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ext del títol"/>
          <p:cNvSpPr txBox="1"/>
          <p:nvPr>
            <p:ph type="title"/>
          </p:nvPr>
        </p:nvSpPr>
        <p:spPr>
          <a:prstGeom prst="rect">
            <a:avLst/>
          </a:prstGeom>
        </p:spPr>
        <p:txBody>
          <a:bodyPr/>
          <a:lstStyle/>
          <a:p>
            <a:pPr/>
            <a:r>
              <a:t>Text del títol</a:t>
            </a:r>
          </a:p>
        </p:txBody>
      </p:sp>
      <p:sp>
        <p:nvSpPr>
          <p:cNvPr id="49"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ext del títol"/>
          <p:cNvSpPr txBox="1"/>
          <p:nvPr>
            <p:ph type="title"/>
          </p:nvPr>
        </p:nvSpPr>
        <p:spPr>
          <a:prstGeom prst="rect">
            <a:avLst/>
          </a:prstGeom>
        </p:spPr>
        <p:txBody>
          <a:bodyPr/>
          <a:lstStyle/>
          <a:p>
            <a:pPr/>
            <a:r>
              <a:t>Text del títol</a:t>
            </a:r>
          </a:p>
        </p:txBody>
      </p:sp>
      <p:sp>
        <p:nvSpPr>
          <p:cNvPr id="57" name="Nivell del cos u…"/>
          <p:cNvSpPr txBox="1"/>
          <p:nvPr>
            <p:ph type="body" idx="1"/>
          </p:nvPr>
        </p:nvSpPr>
        <p:spPr>
          <a:prstGeom prst="rect">
            <a:avLst/>
          </a:prstGeom>
        </p:spPr>
        <p:txBody>
          <a:bodyPr/>
          <a:lstStyle/>
          <a:p>
            <a:pPr/>
            <a:r>
              <a:t>Nivell del cos u</a:t>
            </a:r>
          </a:p>
          <a:p>
            <a:pPr lvl="1"/>
            <a:r>
              <a:t>Nivell del cos dos</a:t>
            </a:r>
          </a:p>
          <a:p>
            <a:pPr lvl="2"/>
            <a:r>
              <a:t>Nivell del cos tres</a:t>
            </a:r>
          </a:p>
          <a:p>
            <a:pPr lvl="3"/>
            <a:r>
              <a:t>Nivell del cos quatre</a:t>
            </a:r>
          </a:p>
          <a:p>
            <a:pPr lvl="4"/>
            <a:r>
              <a:t>Nivell del cos cinc</a:t>
            </a:r>
          </a:p>
        </p:txBody>
      </p:sp>
      <p:sp>
        <p:nvSpPr>
          <p:cNvPr id="58"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t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ext del títol"/>
          <p:cNvSpPr txBox="1"/>
          <p:nvPr>
            <p:ph type="title"/>
          </p:nvPr>
        </p:nvSpPr>
        <p:spPr>
          <a:prstGeom prst="rect">
            <a:avLst/>
          </a:prstGeom>
        </p:spPr>
        <p:txBody>
          <a:bodyPr/>
          <a:lstStyle/>
          <a:p>
            <a:pPr/>
            <a:r>
              <a:t>Text del títol</a:t>
            </a:r>
          </a:p>
        </p:txBody>
      </p:sp>
      <p:sp>
        <p:nvSpPr>
          <p:cNvPr id="67" name="Nivell del cos u…"/>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Nivell del cos u</a:t>
            </a:r>
          </a:p>
          <a:p>
            <a:pPr lvl="1"/>
            <a:r>
              <a:t>Nivell del cos dos</a:t>
            </a:r>
          </a:p>
          <a:p>
            <a:pPr lvl="2"/>
            <a:r>
              <a:t>Nivell del cos tres</a:t>
            </a:r>
          </a:p>
          <a:p>
            <a:pPr lvl="3"/>
            <a:r>
              <a:t>Nivell del cos quatre</a:t>
            </a:r>
          </a:p>
          <a:p>
            <a:pPr lvl="4"/>
            <a:r>
              <a:t>Nivell del cos cinc</a:t>
            </a:r>
          </a:p>
        </p:txBody>
      </p:sp>
      <p:sp>
        <p:nvSpPr>
          <p:cNvPr id="68"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Nivell del cos u…"/>
          <p:cNvSpPr txBox="1"/>
          <p:nvPr>
            <p:ph type="body" idx="1"/>
          </p:nvPr>
        </p:nvSpPr>
        <p:spPr>
          <a:xfrm>
            <a:off x="952500" y="1270000"/>
            <a:ext cx="11099800" cy="7213600"/>
          </a:xfrm>
          <a:prstGeom prst="rect">
            <a:avLst/>
          </a:prstGeom>
        </p:spPr>
        <p:txBody>
          <a:bodyPr/>
          <a:lstStyle/>
          <a:p>
            <a:pPr/>
            <a:r>
              <a:t>Nivell del cos u</a:t>
            </a:r>
          </a:p>
          <a:p>
            <a:pPr lvl="1"/>
            <a:r>
              <a:t>Nivell del cos dos</a:t>
            </a:r>
          </a:p>
          <a:p>
            <a:pPr lvl="2"/>
            <a:r>
              <a:t>Nivell del cos tres</a:t>
            </a:r>
          </a:p>
          <a:p>
            <a:pPr lvl="3"/>
            <a:r>
              <a:t>Nivell del cos quatre</a:t>
            </a:r>
          </a:p>
          <a:p>
            <a:pPr lvl="4"/>
            <a:r>
              <a:t>Nivell del cos cinc</a:t>
            </a:r>
          </a:p>
        </p:txBody>
      </p:sp>
      <p:sp>
        <p:nvSpPr>
          <p:cNvPr id="76"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tge"/>
          <p:cNvSpPr/>
          <p:nvPr>
            <p:ph type="pic" sz="quarter" idx="13"/>
          </p:nvPr>
        </p:nvSpPr>
        <p:spPr>
          <a:xfrm>
            <a:off x="6718300" y="5092700"/>
            <a:ext cx="5334000" cy="3898900"/>
          </a:xfrm>
          <a:prstGeom prst="rect">
            <a:avLst/>
          </a:prstGeom>
        </p:spPr>
        <p:txBody>
          <a:bodyPr lIns="91439" tIns="45719" rIns="91439" bIns="45719" anchor="t">
            <a:noAutofit/>
          </a:bodyPr>
          <a:lstStyle/>
          <a:p>
            <a:pPr/>
          </a:p>
        </p:txBody>
      </p:sp>
      <p:sp>
        <p:nvSpPr>
          <p:cNvPr id="84" name="Imatge"/>
          <p:cNvSpPr/>
          <p:nvPr>
            <p:ph type="pic" sz="quarter" idx="14"/>
          </p:nvPr>
        </p:nvSpPr>
        <p:spPr>
          <a:xfrm>
            <a:off x="6718300" y="762000"/>
            <a:ext cx="5334000" cy="3898900"/>
          </a:xfrm>
          <a:prstGeom prst="rect">
            <a:avLst/>
          </a:prstGeom>
        </p:spPr>
        <p:txBody>
          <a:bodyPr lIns="91439" tIns="45719" rIns="91439" bIns="45719" anchor="t">
            <a:noAutofit/>
          </a:bodyPr>
          <a:lstStyle/>
          <a:p>
            <a:pPr/>
          </a:p>
        </p:txBody>
      </p:sp>
      <p:sp>
        <p:nvSpPr>
          <p:cNvPr id="85" name="Imatge"/>
          <p:cNvSpPr/>
          <p:nvPr>
            <p:ph type="pic" sz="half" idx="15"/>
          </p:nvPr>
        </p:nvSpPr>
        <p:spPr>
          <a:xfrm>
            <a:off x="952500" y="762884"/>
            <a:ext cx="5334000" cy="8229601"/>
          </a:xfrm>
          <a:prstGeom prst="rect">
            <a:avLst/>
          </a:prstGeom>
        </p:spPr>
        <p:txBody>
          <a:bodyPr lIns="91439" tIns="45719" rIns="91439" bIns="45719" anchor="t">
            <a:noAutofit/>
          </a:bodyPr>
          <a:lstStyle/>
          <a:p>
            <a:pPr/>
          </a:p>
        </p:txBody>
      </p:sp>
      <p:sp>
        <p:nvSpPr>
          <p:cNvPr id="86"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 del títol"/>
          <p:cNvSpPr txBox="1"/>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 del títol</a:t>
            </a:r>
          </a:p>
        </p:txBody>
      </p:sp>
      <p:sp>
        <p:nvSpPr>
          <p:cNvPr id="3" name="Nivell del cos u…"/>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Nivell del cos u</a:t>
            </a:r>
          </a:p>
          <a:p>
            <a:pPr lvl="1"/>
            <a:r>
              <a:t>Nivell del cos dos</a:t>
            </a:r>
          </a:p>
          <a:p>
            <a:pPr lvl="2"/>
            <a:r>
              <a:t>Nivell del cos tres</a:t>
            </a:r>
          </a:p>
          <a:p>
            <a:pPr lvl="3"/>
            <a:r>
              <a:t>Nivell del cos quatre</a:t>
            </a:r>
          </a:p>
          <a:p>
            <a:pPr lvl="4"/>
            <a:r>
              <a:t>Nivell del cos cinc</a:t>
            </a:r>
          </a:p>
        </p:txBody>
      </p:sp>
      <p:sp>
        <p:nvSpPr>
          <p:cNvPr id="4" name="Número de la diapositiva"/>
          <p:cNvSpPr txBox="1"/>
          <p:nvPr>
            <p:ph type="sldNum" sz="quarter" idx="2"/>
          </p:nvPr>
        </p:nvSpPr>
        <p:spPr>
          <a:xfrm>
            <a:off x="6311798" y="924560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5.png"/><Relationship Id="rId9"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7.tif"/><Relationship Id="rId4"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9.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Evolving Perceptrons"/>
          <p:cNvSpPr txBox="1"/>
          <p:nvPr>
            <p:ph type="ctrTitle"/>
          </p:nvPr>
        </p:nvSpPr>
        <p:spPr>
          <a:xfrm>
            <a:off x="1270000" y="118015"/>
            <a:ext cx="10464800" cy="1283564"/>
          </a:xfrm>
          <a:prstGeom prst="rect">
            <a:avLst/>
          </a:prstGeom>
        </p:spPr>
        <p:txBody>
          <a:bodyPr/>
          <a:lstStyle>
            <a:lvl1pPr defTabSz="560831">
              <a:defRPr sz="7679"/>
            </a:lvl1pPr>
          </a:lstStyle>
          <a:p>
            <a:pPr/>
            <a:r>
              <a:t>Evolving Perceptrons</a:t>
            </a:r>
          </a:p>
        </p:txBody>
      </p:sp>
      <p:sp>
        <p:nvSpPr>
          <p:cNvPr id="129" name="Sergi Valverde…"/>
          <p:cNvSpPr txBox="1"/>
          <p:nvPr>
            <p:ph type="subTitle" sz="quarter" idx="1"/>
          </p:nvPr>
        </p:nvSpPr>
        <p:spPr>
          <a:xfrm>
            <a:off x="1270000" y="8191931"/>
            <a:ext cx="10464800" cy="1130301"/>
          </a:xfrm>
          <a:prstGeom prst="rect">
            <a:avLst/>
          </a:prstGeom>
        </p:spPr>
        <p:txBody>
          <a:bodyPr/>
          <a:lstStyle/>
          <a:p>
            <a:pPr/>
            <a:r>
              <a:t>Sergi Valverde </a:t>
            </a:r>
          </a:p>
          <a:p>
            <a:pPr/>
            <a:r>
              <a:t>Evolutionary Algorithms (2015)</a:t>
            </a:r>
          </a:p>
        </p:txBody>
      </p:sp>
      <p:pic>
        <p:nvPicPr>
          <p:cNvPr id="130" name="Documentary about Perceptron the Artificial Brain 1970's.mp4" descr="Documentary about Perceptron the Artificial Brain 1970's.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675209" y="1599005"/>
            <a:ext cx="11654382" cy="655559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563331"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Línia"/>
          <p:cNvSpPr/>
          <p:nvPr/>
        </p:nvSpPr>
        <p:spPr>
          <a:xfrm flipH="1">
            <a:off x="4206112" y="-707717"/>
            <a:ext cx="1" cy="10004415"/>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24" name="Línia"/>
          <p:cNvSpPr/>
          <p:nvPr/>
        </p:nvSpPr>
        <p:spPr>
          <a:xfrm flipH="1">
            <a:off x="1387963" y="6903304"/>
            <a:ext cx="12600396" cy="6"/>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25" name="Rectangle"/>
          <p:cNvSpPr/>
          <p:nvPr/>
        </p:nvSpPr>
        <p:spPr>
          <a:xfrm>
            <a:off x="4191000" y="2730500"/>
            <a:ext cx="4622800" cy="4165600"/>
          </a:xfrm>
          <a:prstGeom prst="rect">
            <a:avLst/>
          </a:prstGeom>
          <a:gradFill>
            <a:gsLst>
              <a:gs pos="0">
                <a:srgbClr val="319A01"/>
              </a:gs>
              <a:gs pos="100000">
                <a:srgbClr val="011C18"/>
              </a:gs>
            </a:gsLst>
            <a:lin ang="8460000"/>
          </a:gradFill>
          <a:ln w="38100">
            <a:solidFill>
              <a:srgbClr val="FFFFFF"/>
            </a:solidFill>
            <a:custDash>
              <a:ds d="200000" sp="200000"/>
            </a:custDash>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pic>
        <p:nvPicPr>
          <p:cNvPr id="226" name="droppedImage.pdf" descr="droppedImage.pdf"/>
          <p:cNvPicPr>
            <a:picLocks noChangeAspect="1"/>
          </p:cNvPicPr>
          <p:nvPr/>
        </p:nvPicPr>
        <p:blipFill>
          <a:blip r:embed="rId2">
            <a:extLst/>
          </a:blip>
          <a:stretch>
            <a:fillRect/>
          </a:stretch>
        </p:blipFill>
        <p:spPr>
          <a:xfrm>
            <a:off x="2959100" y="7099300"/>
            <a:ext cx="1016000" cy="558800"/>
          </a:xfrm>
          <a:prstGeom prst="rect">
            <a:avLst/>
          </a:prstGeom>
          <a:ln w="12700">
            <a:miter lim="400000"/>
          </a:ln>
        </p:spPr>
      </p:pic>
      <p:pic>
        <p:nvPicPr>
          <p:cNvPr id="227" name="droppedImage.pdf" descr="droppedImage.pdf"/>
          <p:cNvPicPr>
            <a:picLocks noChangeAspect="1"/>
          </p:cNvPicPr>
          <p:nvPr/>
        </p:nvPicPr>
        <p:blipFill>
          <a:blip r:embed="rId3">
            <a:extLst/>
          </a:blip>
          <a:stretch>
            <a:fillRect/>
          </a:stretch>
        </p:blipFill>
        <p:spPr>
          <a:xfrm>
            <a:off x="8585200" y="1930400"/>
            <a:ext cx="1016000" cy="558800"/>
          </a:xfrm>
          <a:prstGeom prst="rect">
            <a:avLst/>
          </a:prstGeom>
          <a:ln w="12700">
            <a:miter lim="400000"/>
          </a:ln>
        </p:spPr>
      </p:pic>
      <p:sp>
        <p:nvSpPr>
          <p:cNvPr id="228" name="Cercle"/>
          <p:cNvSpPr/>
          <p:nvPr/>
        </p:nvSpPr>
        <p:spPr>
          <a:xfrm>
            <a:off x="4089400" y="6807200"/>
            <a:ext cx="190500" cy="190500"/>
          </a:xfrm>
          <a:prstGeom prst="ellipse">
            <a:avLst/>
          </a:prstGeom>
          <a:solidFill>
            <a:srgbClr val="FFFFFF"/>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29" name="Cercle"/>
          <p:cNvSpPr/>
          <p:nvPr/>
        </p:nvSpPr>
        <p:spPr>
          <a:xfrm>
            <a:off x="8686800" y="2603500"/>
            <a:ext cx="190500" cy="190500"/>
          </a:xfrm>
          <a:prstGeom prst="ellipse">
            <a:avLst/>
          </a:prstGeom>
          <a:solidFill>
            <a:srgbClr val="FFFFFF"/>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30" name="Estrella"/>
          <p:cNvSpPr/>
          <p:nvPr/>
        </p:nvSpPr>
        <p:spPr>
          <a:xfrm>
            <a:off x="7806502" y="32639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31" name="Estrella"/>
          <p:cNvSpPr/>
          <p:nvPr/>
        </p:nvSpPr>
        <p:spPr>
          <a:xfrm>
            <a:off x="5025202" y="38354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32" name="Estrella"/>
          <p:cNvSpPr/>
          <p:nvPr/>
        </p:nvSpPr>
        <p:spPr>
          <a:xfrm>
            <a:off x="6333302" y="49784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33" name="Estrella"/>
          <p:cNvSpPr/>
          <p:nvPr/>
        </p:nvSpPr>
        <p:spPr>
          <a:xfrm>
            <a:off x="6968302" y="67437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34" name="Estrella"/>
          <p:cNvSpPr/>
          <p:nvPr/>
        </p:nvSpPr>
        <p:spPr>
          <a:xfrm>
            <a:off x="8009702" y="59309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35" name="octave&gt; rand(2,1)"/>
          <p:cNvSpPr txBox="1"/>
          <p:nvPr/>
        </p:nvSpPr>
        <p:spPr>
          <a:xfrm>
            <a:off x="2617322" y="1397000"/>
            <a:ext cx="7061201" cy="444500"/>
          </a:xfrm>
          <a:prstGeom prst="rect">
            <a:avLst/>
          </a:prstGeom>
          <a:solidFill>
            <a:srgbClr val="1333FF"/>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400">
                <a:latin typeface="Courier New"/>
                <a:ea typeface="Courier New"/>
                <a:cs typeface="Courier New"/>
                <a:sym typeface="Courier New"/>
              </a:defRPr>
            </a:lvl1pPr>
          </a:lstStyle>
          <a:p>
            <a:pPr/>
            <a:r>
              <a:t>octave&gt; rand(2,1)</a:t>
            </a:r>
          </a:p>
        </p:txBody>
      </p:sp>
      <p:sp>
        <p:nvSpPr>
          <p:cNvPr id="236" name="Sampling 2-D Unit Space"/>
          <p:cNvSpPr txBox="1"/>
          <p:nvPr/>
        </p:nvSpPr>
        <p:spPr>
          <a:xfrm>
            <a:off x="406400" y="266699"/>
            <a:ext cx="8813800"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Sampling 2-D Unit Space</a:t>
            </a:r>
          </a:p>
        </p:txBody>
      </p:sp>
      <p:pic>
        <p:nvPicPr>
          <p:cNvPr id="237" name="appIcon.png" descr="appIcon.png"/>
          <p:cNvPicPr>
            <a:picLocks noChangeAspect="1"/>
          </p:cNvPicPr>
          <p:nvPr/>
        </p:nvPicPr>
        <p:blipFill>
          <a:blip r:embed="rId4">
            <a:extLst/>
          </a:blip>
          <a:stretch>
            <a:fillRect/>
          </a:stretch>
        </p:blipFill>
        <p:spPr>
          <a:xfrm>
            <a:off x="10414000" y="63500"/>
            <a:ext cx="1130300" cy="1130300"/>
          </a:xfrm>
          <a:prstGeom prst="rect">
            <a:avLst/>
          </a:prstGeom>
          <a:ln w="12700">
            <a:miter lim="400000"/>
          </a:ln>
        </p:spPr>
      </p:pic>
      <p:pic>
        <p:nvPicPr>
          <p:cNvPr id="238" name="droppedImage.png" descr="droppedImage.png"/>
          <p:cNvPicPr>
            <a:picLocks noChangeAspect="1"/>
          </p:cNvPicPr>
          <p:nvPr/>
        </p:nvPicPr>
        <p:blipFill>
          <a:blip r:embed="rId5">
            <a:extLst/>
          </a:blip>
          <a:stretch>
            <a:fillRect/>
          </a:stretch>
        </p:blipFill>
        <p:spPr>
          <a:xfrm>
            <a:off x="11760200" y="101600"/>
            <a:ext cx="965200" cy="10668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1" grpId="1"/>
      <p:bldP build="whole" bldLvl="1" animBg="1" rev="0" advAuto="0" spid="232" grpId="2"/>
      <p:bldP build="whole" bldLvl="1" animBg="1" rev="0" advAuto="0" spid="233" grpId="3"/>
      <p:bldP build="whole" bldLvl="1" animBg="1" rev="0" advAuto="0" spid="234" grpId="4"/>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octave&gt; rand(2,1)"/>
          <p:cNvSpPr txBox="1"/>
          <p:nvPr/>
        </p:nvSpPr>
        <p:spPr>
          <a:xfrm>
            <a:off x="2616200" y="1397000"/>
            <a:ext cx="7061200" cy="444500"/>
          </a:xfrm>
          <a:prstGeom prst="rect">
            <a:avLst/>
          </a:prstGeom>
          <a:solidFill>
            <a:srgbClr val="1333FF"/>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400">
                <a:latin typeface="Courier New"/>
                <a:ea typeface="Courier New"/>
                <a:cs typeface="Courier New"/>
                <a:sym typeface="Courier New"/>
              </a:defRPr>
            </a:lvl1pPr>
          </a:lstStyle>
          <a:p>
            <a:pPr/>
            <a:r>
              <a:t>octave&gt; rand(2,1)</a:t>
            </a:r>
          </a:p>
        </p:txBody>
      </p:sp>
      <p:sp>
        <p:nvSpPr>
          <p:cNvPr id="241" name="Línia"/>
          <p:cNvSpPr/>
          <p:nvPr/>
        </p:nvSpPr>
        <p:spPr>
          <a:xfrm flipH="1">
            <a:off x="1869313" y="2338361"/>
            <a:ext cx="1" cy="644695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42" name="Línia"/>
          <p:cNvSpPr/>
          <p:nvPr/>
        </p:nvSpPr>
        <p:spPr>
          <a:xfrm flipH="1">
            <a:off x="1143000" y="8147902"/>
            <a:ext cx="7046386" cy="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43" name="Rectangle"/>
          <p:cNvSpPr/>
          <p:nvPr/>
        </p:nvSpPr>
        <p:spPr>
          <a:xfrm>
            <a:off x="4508500" y="2260600"/>
            <a:ext cx="2882900" cy="4648200"/>
          </a:xfrm>
          <a:prstGeom prst="rect">
            <a:avLst/>
          </a:prstGeom>
          <a:gradFill>
            <a:gsLst>
              <a:gs pos="0">
                <a:srgbClr val="00519E"/>
              </a:gs>
              <a:gs pos="37400">
                <a:srgbClr val="013771"/>
              </a:gs>
              <a:gs pos="100000">
                <a:srgbClr val="031D45"/>
              </a:gs>
            </a:gsLst>
            <a:lin ang="9300000"/>
          </a:gradFill>
          <a:ln w="38100">
            <a:solidFill>
              <a:srgbClr val="FFFFFF"/>
            </a:solidFill>
            <a:custDash>
              <a:ds d="200000" sp="200000"/>
            </a:custDash>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pic>
        <p:nvPicPr>
          <p:cNvPr id="244" name="droppedImage.pdf" descr="droppedImage.pdf"/>
          <p:cNvPicPr>
            <a:picLocks noChangeAspect="1"/>
          </p:cNvPicPr>
          <p:nvPr/>
        </p:nvPicPr>
        <p:blipFill>
          <a:blip r:embed="rId3">
            <a:extLst/>
          </a:blip>
          <a:stretch>
            <a:fillRect/>
          </a:stretch>
        </p:blipFill>
        <p:spPr>
          <a:xfrm>
            <a:off x="8420100" y="7962900"/>
            <a:ext cx="457200" cy="368300"/>
          </a:xfrm>
          <a:prstGeom prst="rect">
            <a:avLst/>
          </a:prstGeom>
          <a:ln w="12700">
            <a:miter lim="400000"/>
          </a:ln>
        </p:spPr>
      </p:pic>
      <p:pic>
        <p:nvPicPr>
          <p:cNvPr id="245" name="droppedImage.pdf" descr="droppedImage.pdf"/>
          <p:cNvPicPr>
            <a:picLocks noChangeAspect="1"/>
          </p:cNvPicPr>
          <p:nvPr/>
        </p:nvPicPr>
        <p:blipFill>
          <a:blip r:embed="rId4">
            <a:extLst/>
          </a:blip>
          <a:stretch>
            <a:fillRect/>
          </a:stretch>
        </p:blipFill>
        <p:spPr>
          <a:xfrm>
            <a:off x="1638300" y="1676400"/>
            <a:ext cx="457200" cy="368300"/>
          </a:xfrm>
          <a:prstGeom prst="rect">
            <a:avLst/>
          </a:prstGeom>
          <a:ln w="12700">
            <a:miter lim="400000"/>
          </a:ln>
        </p:spPr>
      </p:pic>
      <p:sp>
        <p:nvSpPr>
          <p:cNvPr id="246" name="Rectangle"/>
          <p:cNvSpPr/>
          <p:nvPr/>
        </p:nvSpPr>
        <p:spPr>
          <a:xfrm>
            <a:off x="1866900" y="7035800"/>
            <a:ext cx="1231900" cy="1130300"/>
          </a:xfrm>
          <a:prstGeom prst="rect">
            <a:avLst/>
          </a:prstGeom>
          <a:gradFill>
            <a:gsLst>
              <a:gs pos="0">
                <a:srgbClr val="319A01"/>
              </a:gs>
              <a:gs pos="100000">
                <a:srgbClr val="011C18"/>
              </a:gs>
            </a:gsLst>
            <a:lin ang="8460000"/>
          </a:gradFill>
          <a:ln w="38100">
            <a:solidFill>
              <a:srgbClr val="FFFFFF"/>
            </a:solidFill>
            <a:custDash>
              <a:ds d="200000" sp="200000"/>
            </a:custDash>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grpSp>
        <p:nvGrpSpPr>
          <p:cNvPr id="249" name="Grup"/>
          <p:cNvGrpSpPr/>
          <p:nvPr/>
        </p:nvGrpSpPr>
        <p:grpSpPr>
          <a:xfrm>
            <a:off x="1104900" y="6591300"/>
            <a:ext cx="2400300" cy="1994535"/>
            <a:chOff x="0" y="0"/>
            <a:chExt cx="2400300" cy="1994534"/>
          </a:xfrm>
        </p:grpSpPr>
        <p:pic>
          <p:nvPicPr>
            <p:cNvPr id="247" name="droppedImage.pdf" descr="droppedImage.pdf"/>
            <p:cNvPicPr>
              <a:picLocks noChangeAspect="1"/>
            </p:cNvPicPr>
            <p:nvPr/>
          </p:nvPicPr>
          <p:blipFill>
            <a:blip r:embed="rId5">
              <a:extLst/>
            </a:blip>
            <a:stretch>
              <a:fillRect/>
            </a:stretch>
          </p:blipFill>
          <p:spPr>
            <a:xfrm>
              <a:off x="1727200" y="0"/>
              <a:ext cx="673100" cy="370205"/>
            </a:xfrm>
            <a:prstGeom prst="rect">
              <a:avLst/>
            </a:prstGeom>
            <a:ln w="12700" cap="flat">
              <a:noFill/>
              <a:miter lim="400000"/>
            </a:ln>
            <a:effectLst/>
          </p:spPr>
        </p:pic>
        <p:pic>
          <p:nvPicPr>
            <p:cNvPr id="248" name="droppedImage.pdf" descr="droppedImage.pdf"/>
            <p:cNvPicPr>
              <a:picLocks noChangeAspect="1"/>
            </p:cNvPicPr>
            <p:nvPr/>
          </p:nvPicPr>
          <p:blipFill>
            <a:blip r:embed="rId6">
              <a:extLst/>
            </a:blip>
            <a:stretch>
              <a:fillRect/>
            </a:stretch>
          </p:blipFill>
          <p:spPr>
            <a:xfrm>
              <a:off x="0" y="1638300"/>
              <a:ext cx="647700" cy="356235"/>
            </a:xfrm>
            <a:prstGeom prst="rect">
              <a:avLst/>
            </a:prstGeom>
            <a:ln w="12700" cap="flat">
              <a:noFill/>
              <a:miter lim="400000"/>
            </a:ln>
            <a:effectLst/>
          </p:spPr>
        </p:pic>
      </p:grpSp>
      <p:grpSp>
        <p:nvGrpSpPr>
          <p:cNvPr id="252" name="Grup"/>
          <p:cNvGrpSpPr/>
          <p:nvPr/>
        </p:nvGrpSpPr>
        <p:grpSpPr>
          <a:xfrm>
            <a:off x="4516892" y="2248075"/>
            <a:ext cx="2845087" cy="4675404"/>
            <a:chOff x="0" y="0"/>
            <a:chExt cx="2845085" cy="4675402"/>
          </a:xfrm>
        </p:grpSpPr>
        <p:sp>
          <p:nvSpPr>
            <p:cNvPr id="250" name="Línia"/>
            <p:cNvSpPr/>
            <p:nvPr/>
          </p:nvSpPr>
          <p:spPr>
            <a:xfrm flipH="1">
              <a:off x="0" y="0"/>
              <a:ext cx="2845086" cy="4675403"/>
            </a:xfrm>
            <a:prstGeom prst="line">
              <a:avLst/>
            </a:prstGeom>
            <a:noFill/>
            <a:ln w="381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pic>
          <p:nvPicPr>
            <p:cNvPr id="251" name="droppedImage.pdf" descr="droppedImage.pdf"/>
            <p:cNvPicPr>
              <a:picLocks noChangeAspect="1"/>
            </p:cNvPicPr>
            <p:nvPr/>
          </p:nvPicPr>
          <p:blipFill>
            <a:blip r:embed="rId7">
              <a:extLst/>
            </a:blip>
            <a:stretch>
              <a:fillRect/>
            </a:stretch>
          </p:blipFill>
          <p:spPr>
            <a:xfrm>
              <a:off x="1160007" y="2806524"/>
              <a:ext cx="1422401" cy="508001"/>
            </a:xfrm>
            <a:prstGeom prst="rect">
              <a:avLst/>
            </a:prstGeom>
            <a:ln w="12700" cap="flat">
              <a:noFill/>
              <a:miter lim="400000"/>
            </a:ln>
            <a:effectLst/>
          </p:spPr>
        </p:pic>
      </p:grpSp>
      <p:sp>
        <p:nvSpPr>
          <p:cNvPr id="253" name="octave&gt; rand(2,1).* (ub-lb)"/>
          <p:cNvSpPr txBox="1"/>
          <p:nvPr/>
        </p:nvSpPr>
        <p:spPr>
          <a:xfrm>
            <a:off x="2617322" y="1397000"/>
            <a:ext cx="7061201" cy="444500"/>
          </a:xfrm>
          <a:prstGeom prst="rect">
            <a:avLst/>
          </a:prstGeom>
          <a:solidFill>
            <a:srgbClr val="1333FF"/>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400">
                <a:latin typeface="Courier New"/>
                <a:ea typeface="Courier New"/>
                <a:cs typeface="Courier New"/>
                <a:sym typeface="Courier New"/>
              </a:defRPr>
            </a:lvl1pPr>
          </a:lstStyle>
          <a:p>
            <a:pPr/>
            <a:r>
              <a:t>octave&gt; rand(2,1).* (ub-lb)</a:t>
            </a:r>
          </a:p>
        </p:txBody>
      </p:sp>
      <p:sp>
        <p:nvSpPr>
          <p:cNvPr id="254" name="Sampling 2-D Space"/>
          <p:cNvSpPr txBox="1"/>
          <p:nvPr/>
        </p:nvSpPr>
        <p:spPr>
          <a:xfrm>
            <a:off x="406400" y="266700"/>
            <a:ext cx="75565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Sampling 2-D Space</a:t>
            </a:r>
          </a:p>
        </p:txBody>
      </p:sp>
      <p:pic>
        <p:nvPicPr>
          <p:cNvPr id="255" name="appIcon.png" descr="appIcon.png"/>
          <p:cNvPicPr>
            <a:picLocks noChangeAspect="1"/>
          </p:cNvPicPr>
          <p:nvPr/>
        </p:nvPicPr>
        <p:blipFill>
          <a:blip r:embed="rId8">
            <a:extLst/>
          </a:blip>
          <a:stretch>
            <a:fillRect/>
          </a:stretch>
        </p:blipFill>
        <p:spPr>
          <a:xfrm>
            <a:off x="10414000" y="63500"/>
            <a:ext cx="1130300" cy="1130300"/>
          </a:xfrm>
          <a:prstGeom prst="rect">
            <a:avLst/>
          </a:prstGeom>
          <a:ln w="12700">
            <a:miter lim="400000"/>
          </a:ln>
        </p:spPr>
      </p:pic>
      <p:pic>
        <p:nvPicPr>
          <p:cNvPr id="256" name="droppedImage.png" descr="droppedImage.png"/>
          <p:cNvPicPr>
            <a:picLocks noChangeAspect="1"/>
          </p:cNvPicPr>
          <p:nvPr/>
        </p:nvPicPr>
        <p:blipFill>
          <a:blip r:embed="rId9">
            <a:extLst/>
          </a:blip>
          <a:stretch>
            <a:fillRect/>
          </a:stretch>
        </p:blipFill>
        <p:spPr>
          <a:xfrm>
            <a:off x="11760200" y="101600"/>
            <a:ext cx="965200" cy="10668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P build="whole" bldLvl="1" animBg="1" rev="0" advAuto="0" spid="252" grpId="2"/>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octave&gt; rand(2,1).* (ub-lb)"/>
          <p:cNvSpPr txBox="1"/>
          <p:nvPr/>
        </p:nvSpPr>
        <p:spPr>
          <a:xfrm>
            <a:off x="2617322" y="1397000"/>
            <a:ext cx="7061201" cy="444500"/>
          </a:xfrm>
          <a:prstGeom prst="rect">
            <a:avLst/>
          </a:prstGeom>
          <a:solidFill>
            <a:srgbClr val="1333FF"/>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400">
                <a:latin typeface="Courier New"/>
                <a:ea typeface="Courier New"/>
                <a:cs typeface="Courier New"/>
                <a:sym typeface="Courier New"/>
              </a:defRPr>
            </a:lvl1pPr>
          </a:lstStyle>
          <a:p>
            <a:pPr/>
            <a:r>
              <a:t>octave&gt; rand(2,1).* (ub-lb)</a:t>
            </a:r>
          </a:p>
        </p:txBody>
      </p:sp>
      <p:sp>
        <p:nvSpPr>
          <p:cNvPr id="261" name="Línia"/>
          <p:cNvSpPr/>
          <p:nvPr/>
        </p:nvSpPr>
        <p:spPr>
          <a:xfrm flipH="1">
            <a:off x="1869313" y="2338361"/>
            <a:ext cx="1" cy="644695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62" name="Línia"/>
          <p:cNvSpPr/>
          <p:nvPr/>
        </p:nvSpPr>
        <p:spPr>
          <a:xfrm flipH="1">
            <a:off x="1143000" y="8147902"/>
            <a:ext cx="7046386" cy="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63" name="Rectangle"/>
          <p:cNvSpPr/>
          <p:nvPr/>
        </p:nvSpPr>
        <p:spPr>
          <a:xfrm>
            <a:off x="4508500" y="2260600"/>
            <a:ext cx="2882900" cy="4648200"/>
          </a:xfrm>
          <a:prstGeom prst="rect">
            <a:avLst/>
          </a:prstGeom>
          <a:gradFill>
            <a:gsLst>
              <a:gs pos="0">
                <a:srgbClr val="00519E"/>
              </a:gs>
              <a:gs pos="37400">
                <a:srgbClr val="013771"/>
              </a:gs>
              <a:gs pos="100000">
                <a:srgbClr val="031D45"/>
              </a:gs>
            </a:gsLst>
            <a:lin ang="9300000"/>
          </a:gradFill>
          <a:ln w="38100">
            <a:solidFill>
              <a:srgbClr val="FFFFFF"/>
            </a:solidFill>
            <a:custDash>
              <a:ds d="200000" sp="200000"/>
            </a:custDash>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pic>
        <p:nvPicPr>
          <p:cNvPr id="264" name="droppedImage.pdf" descr="droppedImage.pdf"/>
          <p:cNvPicPr>
            <a:picLocks noChangeAspect="1"/>
          </p:cNvPicPr>
          <p:nvPr/>
        </p:nvPicPr>
        <p:blipFill>
          <a:blip r:embed="rId3">
            <a:extLst/>
          </a:blip>
          <a:stretch>
            <a:fillRect/>
          </a:stretch>
        </p:blipFill>
        <p:spPr>
          <a:xfrm>
            <a:off x="8420100" y="7962900"/>
            <a:ext cx="457200" cy="368300"/>
          </a:xfrm>
          <a:prstGeom prst="rect">
            <a:avLst/>
          </a:prstGeom>
          <a:ln w="12700">
            <a:miter lim="400000"/>
          </a:ln>
        </p:spPr>
      </p:pic>
      <p:pic>
        <p:nvPicPr>
          <p:cNvPr id="265" name="droppedImage.pdf" descr="droppedImage.pdf"/>
          <p:cNvPicPr>
            <a:picLocks noChangeAspect="1"/>
          </p:cNvPicPr>
          <p:nvPr/>
        </p:nvPicPr>
        <p:blipFill>
          <a:blip r:embed="rId4">
            <a:extLst/>
          </a:blip>
          <a:stretch>
            <a:fillRect/>
          </a:stretch>
        </p:blipFill>
        <p:spPr>
          <a:xfrm>
            <a:off x="1638300" y="1676400"/>
            <a:ext cx="457200" cy="368300"/>
          </a:xfrm>
          <a:prstGeom prst="rect">
            <a:avLst/>
          </a:prstGeom>
          <a:ln w="12700">
            <a:miter lim="400000"/>
          </a:ln>
        </p:spPr>
      </p:pic>
      <p:sp>
        <p:nvSpPr>
          <p:cNvPr id="266" name="Rectangle"/>
          <p:cNvSpPr/>
          <p:nvPr/>
        </p:nvSpPr>
        <p:spPr>
          <a:xfrm>
            <a:off x="1879600" y="5524500"/>
            <a:ext cx="1625600" cy="2628900"/>
          </a:xfrm>
          <a:prstGeom prst="rect">
            <a:avLst/>
          </a:prstGeom>
          <a:gradFill>
            <a:gsLst>
              <a:gs pos="0">
                <a:srgbClr val="319A01"/>
              </a:gs>
              <a:gs pos="100000">
                <a:srgbClr val="011C18"/>
              </a:gs>
            </a:gsLst>
            <a:lin ang="8460000"/>
          </a:gradFill>
          <a:ln w="38100">
            <a:solidFill>
              <a:srgbClr val="FFFFFF"/>
            </a:solidFill>
            <a:custDash>
              <a:ds d="200000" sp="200000"/>
            </a:custDash>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grpSp>
        <p:nvGrpSpPr>
          <p:cNvPr id="270" name="Grup"/>
          <p:cNvGrpSpPr/>
          <p:nvPr/>
        </p:nvGrpSpPr>
        <p:grpSpPr>
          <a:xfrm>
            <a:off x="1898606" y="6845300"/>
            <a:ext cx="4743494" cy="1288072"/>
            <a:chOff x="0" y="0"/>
            <a:chExt cx="4743493" cy="1288071"/>
          </a:xfrm>
        </p:grpSpPr>
        <p:pic>
          <p:nvPicPr>
            <p:cNvPr id="267" name="droppedImage.pdf" descr="droppedImage.pdf"/>
            <p:cNvPicPr>
              <a:picLocks noChangeAspect="1"/>
            </p:cNvPicPr>
            <p:nvPr/>
          </p:nvPicPr>
          <p:blipFill>
            <a:blip r:embed="rId5">
              <a:extLst/>
            </a:blip>
            <a:stretch>
              <a:fillRect/>
            </a:stretch>
          </p:blipFill>
          <p:spPr>
            <a:xfrm>
              <a:off x="2127293" y="393700"/>
              <a:ext cx="2616201" cy="647700"/>
            </a:xfrm>
            <a:prstGeom prst="rect">
              <a:avLst/>
            </a:prstGeom>
            <a:ln w="12700" cap="flat">
              <a:noFill/>
              <a:miter lim="400000"/>
            </a:ln>
            <a:effectLst/>
          </p:spPr>
        </p:pic>
        <p:sp>
          <p:nvSpPr>
            <p:cNvPr id="268" name="Cercle"/>
            <p:cNvSpPr/>
            <p:nvPr/>
          </p:nvSpPr>
          <p:spPr>
            <a:xfrm>
              <a:off x="2470193" y="0"/>
              <a:ext cx="190501" cy="190500"/>
            </a:xfrm>
            <a:prstGeom prst="ellipse">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69" name="Línia"/>
            <p:cNvSpPr/>
            <p:nvPr/>
          </p:nvSpPr>
          <p:spPr>
            <a:xfrm flipH="1">
              <a:off x="0" y="177343"/>
              <a:ext cx="2468911" cy="1110729"/>
            </a:xfrm>
            <a:prstGeom prst="line">
              <a:avLst/>
            </a:prstGeom>
            <a:noFill/>
            <a:ln w="254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grpSp>
        <p:nvGrpSpPr>
          <p:cNvPr id="273" name="Grup"/>
          <p:cNvGrpSpPr/>
          <p:nvPr/>
        </p:nvGrpSpPr>
        <p:grpSpPr>
          <a:xfrm>
            <a:off x="4516892" y="2248075"/>
            <a:ext cx="2845087" cy="4675404"/>
            <a:chOff x="0" y="0"/>
            <a:chExt cx="2845085" cy="4675402"/>
          </a:xfrm>
        </p:grpSpPr>
        <p:sp>
          <p:nvSpPr>
            <p:cNvPr id="271" name="Línia"/>
            <p:cNvSpPr/>
            <p:nvPr/>
          </p:nvSpPr>
          <p:spPr>
            <a:xfrm flipH="1">
              <a:off x="0" y="0"/>
              <a:ext cx="2845086" cy="4675403"/>
            </a:xfrm>
            <a:prstGeom prst="line">
              <a:avLst/>
            </a:prstGeom>
            <a:noFill/>
            <a:ln w="381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pic>
          <p:nvPicPr>
            <p:cNvPr id="272" name="droppedImage.pdf" descr="droppedImage.pdf"/>
            <p:cNvPicPr>
              <a:picLocks noChangeAspect="1"/>
            </p:cNvPicPr>
            <p:nvPr/>
          </p:nvPicPr>
          <p:blipFill>
            <a:blip r:embed="rId6">
              <a:extLst/>
            </a:blip>
            <a:stretch>
              <a:fillRect/>
            </a:stretch>
          </p:blipFill>
          <p:spPr>
            <a:xfrm>
              <a:off x="1160007" y="2806524"/>
              <a:ext cx="1422401" cy="508001"/>
            </a:xfrm>
            <a:prstGeom prst="rect">
              <a:avLst/>
            </a:prstGeom>
            <a:ln w="12700" cap="flat">
              <a:noFill/>
              <a:miter lim="400000"/>
            </a:ln>
            <a:effectLst/>
          </p:spPr>
        </p:pic>
      </p:grpSp>
      <p:sp>
        <p:nvSpPr>
          <p:cNvPr id="274" name="octave&gt; rand(2,1).* (ub-lb) + lb"/>
          <p:cNvSpPr txBox="1"/>
          <p:nvPr/>
        </p:nvSpPr>
        <p:spPr>
          <a:xfrm>
            <a:off x="2616200" y="1397000"/>
            <a:ext cx="7061200" cy="444500"/>
          </a:xfrm>
          <a:prstGeom prst="rect">
            <a:avLst/>
          </a:prstGeom>
          <a:solidFill>
            <a:srgbClr val="1333FF"/>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400">
                <a:latin typeface="Courier New"/>
                <a:ea typeface="Courier New"/>
                <a:cs typeface="Courier New"/>
                <a:sym typeface="Courier New"/>
              </a:defRPr>
            </a:lvl1pPr>
          </a:lstStyle>
          <a:p>
            <a:pPr/>
            <a:r>
              <a:t>octave&gt; rand(2,1).* (ub-lb) + lb</a:t>
            </a:r>
          </a:p>
        </p:txBody>
      </p:sp>
      <p:sp>
        <p:nvSpPr>
          <p:cNvPr id="275" name="Sampling 2-D Space"/>
          <p:cNvSpPr txBox="1"/>
          <p:nvPr/>
        </p:nvSpPr>
        <p:spPr>
          <a:xfrm>
            <a:off x="406400" y="266700"/>
            <a:ext cx="75565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Sampling 2-D Space</a:t>
            </a:r>
          </a:p>
        </p:txBody>
      </p:sp>
      <p:pic>
        <p:nvPicPr>
          <p:cNvPr id="276" name="appIcon.png" descr="appIcon.png"/>
          <p:cNvPicPr>
            <a:picLocks noChangeAspect="1"/>
          </p:cNvPicPr>
          <p:nvPr/>
        </p:nvPicPr>
        <p:blipFill>
          <a:blip r:embed="rId7">
            <a:extLst/>
          </a:blip>
          <a:stretch>
            <a:fillRect/>
          </a:stretch>
        </p:blipFill>
        <p:spPr>
          <a:xfrm>
            <a:off x="10414000" y="63500"/>
            <a:ext cx="1130300" cy="1130300"/>
          </a:xfrm>
          <a:prstGeom prst="rect">
            <a:avLst/>
          </a:prstGeom>
          <a:ln w="12700">
            <a:miter lim="400000"/>
          </a:ln>
        </p:spPr>
      </p:pic>
      <p:pic>
        <p:nvPicPr>
          <p:cNvPr id="277" name="droppedImage.png" descr="droppedImage.png"/>
          <p:cNvPicPr>
            <a:picLocks noChangeAspect="1"/>
          </p:cNvPicPr>
          <p:nvPr/>
        </p:nvPicPr>
        <p:blipFill>
          <a:blip r:embed="rId8">
            <a:extLst/>
          </a:blip>
          <a:stretch>
            <a:fillRect/>
          </a:stretch>
        </p:blipFill>
        <p:spPr>
          <a:xfrm>
            <a:off x="11760200" y="101600"/>
            <a:ext cx="965200" cy="10668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6" grpId="1" accel="50000" decel="50000" fill="hold">
                                  <p:stCondLst>
                                    <p:cond delay="0"/>
                                  </p:stCondLst>
                                  <p:childTnLst>
                                    <p:animScale>
                                      <p:cBhvr>
                                        <p:cTn id="6" dur="500" fill="hold"/>
                                        <p:tgtEl>
                                          <p:spTgt spid="266"/>
                                        </p:tgtEl>
                                      </p:cBhvr>
                                      <p:by x="176562" y="176562"/>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048340 -0.103739" origin="layout" pathEditMode="relative">
                                      <p:cBhvr>
                                        <p:cTn id="9" dur="500" fill="hold"/>
                                        <p:tgtEl>
                                          <p:spTgt spid="266"/>
                                        </p:tgtEl>
                                        <p:attrNameLst>
                                          <p:attrName>ppt_x</p:attrName>
                                          <p:attrName>ppt_y</p:attrName>
                                        </p:attrNameLst>
                                      </p:cBhvr>
                                    </p:animMotion>
                                  </p:childTnLst>
                                </p:cTn>
                              </p:par>
                            </p:childTnLst>
                          </p:cTn>
                        </p:par>
                        <p:par>
                          <p:cTn id="10" fill="hold">
                            <p:stCondLst>
                              <p:cond delay="50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27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74"/>
                                        </p:tgtEl>
                                        <p:attrNameLst>
                                          <p:attrName>style.visibility</p:attrName>
                                        </p:attrNameLst>
                                      </p:cBhvr>
                                      <p:to>
                                        <p:strVal val="visible"/>
                                      </p:to>
                                    </p:set>
                                  </p:childTnLst>
                                </p:cTn>
                              </p:par>
                            </p:childTnLst>
                          </p:cTn>
                        </p:par>
                        <p:par>
                          <p:cTn id="17" fill="hold">
                            <p:stCondLst>
                              <p:cond delay="0"/>
                            </p:stCondLst>
                            <p:childTnLst>
                              <p:par>
                                <p:cTn id="18" presetClass="path" nodeType="withEffect" presetSubtype="0" presetID="-1" grpId="5" accel="50000" decel="50000" fill="hold">
                                  <p:stCondLst>
                                    <p:cond delay="0"/>
                                  </p:stCondLst>
                                  <p:childTnLst>
                                    <p:animMotion path="M 0.048340 -0.103739 L 0.250977 -0.229818" origin="layout" pathEditMode="relative">
                                      <p:cBhvr>
                                        <p:cTn id="19" dur="1000" fill="hold"/>
                                        <p:tgtEl>
                                          <p:spTgt spid="266"/>
                                        </p:tgtEl>
                                        <p:attrNameLst>
                                          <p:attrName>ppt_x</p:attrName>
                                          <p:attrName>ppt_y</p:attrName>
                                        </p:attrNameLst>
                                      </p:cBhvr>
                                    </p:animMotion>
                                  </p:childTnLst>
                                </p:cTn>
                              </p:par>
                            </p:childTnLst>
                          </p:cTn>
                        </p:par>
                        <p:par>
                          <p:cTn id="20" fill="hold">
                            <p:stCondLst>
                              <p:cond delay="1000"/>
                            </p:stCondLst>
                            <p:childTnLst>
                              <p:par>
                                <p:cTn id="21" presetClass="entr" nodeType="afterEffect" presetSubtype="0" presetID="1" grpId="6" fill="hold">
                                  <p:stCondLst>
                                    <p:cond delay="0"/>
                                  </p:stCondLst>
                                  <p:iterate type="el" backwards="0">
                                    <p:tmAbs val="0"/>
                                  </p:iterate>
                                  <p:childTnLst>
                                    <p:set>
                                      <p:cBhvr>
                                        <p:cTn id="22" fill="hold"/>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6" grpId="1"/>
      <p:bldP build="whole" bldLvl="1" animBg="1" rev="0" advAuto="0" spid="274" grpId="4"/>
      <p:bldP build="whole" bldLvl="1" animBg="1" rev="0" advAuto="0" spid="270" grpId="6"/>
      <p:bldP build="whole" bldLvl="1" animBg="1" rev="0" advAuto="0" spid="273" grpId="3"/>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Línia"/>
          <p:cNvSpPr/>
          <p:nvPr/>
        </p:nvSpPr>
        <p:spPr>
          <a:xfrm flipH="1">
            <a:off x="1869313" y="2338361"/>
            <a:ext cx="1" cy="644695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2" name="Línia"/>
          <p:cNvSpPr/>
          <p:nvPr/>
        </p:nvSpPr>
        <p:spPr>
          <a:xfrm flipH="1">
            <a:off x="1143000" y="8147902"/>
            <a:ext cx="7046386" cy="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pic>
        <p:nvPicPr>
          <p:cNvPr id="283" name="droppedImage.pdf" descr="droppedImage.pdf"/>
          <p:cNvPicPr>
            <a:picLocks noChangeAspect="1"/>
          </p:cNvPicPr>
          <p:nvPr/>
        </p:nvPicPr>
        <p:blipFill>
          <a:blip r:embed="rId3">
            <a:extLst/>
          </a:blip>
          <a:stretch>
            <a:fillRect/>
          </a:stretch>
        </p:blipFill>
        <p:spPr>
          <a:xfrm>
            <a:off x="8420100" y="7962900"/>
            <a:ext cx="457200" cy="368300"/>
          </a:xfrm>
          <a:prstGeom prst="rect">
            <a:avLst/>
          </a:prstGeom>
          <a:ln w="12700">
            <a:miter lim="400000"/>
          </a:ln>
        </p:spPr>
      </p:pic>
      <p:pic>
        <p:nvPicPr>
          <p:cNvPr id="284" name="droppedImage.pdf" descr="droppedImage.pdf"/>
          <p:cNvPicPr>
            <a:picLocks noChangeAspect="1"/>
          </p:cNvPicPr>
          <p:nvPr/>
        </p:nvPicPr>
        <p:blipFill>
          <a:blip r:embed="rId4">
            <a:extLst/>
          </a:blip>
          <a:stretch>
            <a:fillRect/>
          </a:stretch>
        </p:blipFill>
        <p:spPr>
          <a:xfrm>
            <a:off x="1638300" y="1676400"/>
            <a:ext cx="457200" cy="368300"/>
          </a:xfrm>
          <a:prstGeom prst="rect">
            <a:avLst/>
          </a:prstGeom>
          <a:ln w="12700">
            <a:miter lim="400000"/>
          </a:ln>
        </p:spPr>
      </p:pic>
      <p:sp>
        <p:nvSpPr>
          <p:cNvPr id="285" name="Rectangle"/>
          <p:cNvSpPr/>
          <p:nvPr/>
        </p:nvSpPr>
        <p:spPr>
          <a:xfrm>
            <a:off x="4514850" y="2274391"/>
            <a:ext cx="2870200" cy="4641652"/>
          </a:xfrm>
          <a:prstGeom prst="rect">
            <a:avLst/>
          </a:prstGeom>
          <a:gradFill>
            <a:gsLst>
              <a:gs pos="0">
                <a:srgbClr val="319A01"/>
              </a:gs>
              <a:gs pos="100000">
                <a:srgbClr val="011C18"/>
              </a:gs>
            </a:gsLst>
            <a:lin ang="8460000"/>
          </a:gradFill>
          <a:ln w="38100">
            <a:solidFill>
              <a:srgbClr val="FFFFFF"/>
            </a:solidFill>
            <a:custDash>
              <a:ds d="200000" sp="200000"/>
            </a:custDash>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86" name="octave&gt; rand(2,1).* (ub-lb) + lb"/>
          <p:cNvSpPr txBox="1"/>
          <p:nvPr/>
        </p:nvSpPr>
        <p:spPr>
          <a:xfrm>
            <a:off x="2616200" y="1397000"/>
            <a:ext cx="7061200" cy="444500"/>
          </a:xfrm>
          <a:prstGeom prst="rect">
            <a:avLst/>
          </a:prstGeom>
          <a:solidFill>
            <a:srgbClr val="1333FF"/>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400">
                <a:latin typeface="Courier New"/>
                <a:ea typeface="Courier New"/>
                <a:cs typeface="Courier New"/>
                <a:sym typeface="Courier New"/>
              </a:defRPr>
            </a:lvl1pPr>
          </a:lstStyle>
          <a:p>
            <a:pPr/>
            <a:r>
              <a:t>octave&gt; rand(2,1).* (ub-lb) + lb</a:t>
            </a:r>
          </a:p>
        </p:txBody>
      </p:sp>
      <p:sp>
        <p:nvSpPr>
          <p:cNvPr id="287" name="Estrella"/>
          <p:cNvSpPr/>
          <p:nvPr/>
        </p:nvSpPr>
        <p:spPr>
          <a:xfrm>
            <a:off x="6523802" y="27051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88" name="Estrella"/>
          <p:cNvSpPr/>
          <p:nvPr/>
        </p:nvSpPr>
        <p:spPr>
          <a:xfrm>
            <a:off x="5025202" y="3213099"/>
            <a:ext cx="338196" cy="321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89" name="Estrella"/>
          <p:cNvSpPr/>
          <p:nvPr/>
        </p:nvSpPr>
        <p:spPr>
          <a:xfrm>
            <a:off x="5622102" y="41783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90" name="Estrella"/>
          <p:cNvSpPr/>
          <p:nvPr/>
        </p:nvSpPr>
        <p:spPr>
          <a:xfrm>
            <a:off x="5177602" y="64008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91" name="Estrella"/>
          <p:cNvSpPr/>
          <p:nvPr/>
        </p:nvSpPr>
        <p:spPr>
          <a:xfrm>
            <a:off x="6625402" y="52832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92" name="Sampling 2-D Space"/>
          <p:cNvSpPr txBox="1"/>
          <p:nvPr/>
        </p:nvSpPr>
        <p:spPr>
          <a:xfrm>
            <a:off x="406400" y="266700"/>
            <a:ext cx="75565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Sampling 2-D Space</a:t>
            </a:r>
          </a:p>
        </p:txBody>
      </p:sp>
      <p:pic>
        <p:nvPicPr>
          <p:cNvPr id="293" name="appIcon.png" descr="appIcon.png"/>
          <p:cNvPicPr>
            <a:picLocks noChangeAspect="1"/>
          </p:cNvPicPr>
          <p:nvPr/>
        </p:nvPicPr>
        <p:blipFill>
          <a:blip r:embed="rId5">
            <a:extLst/>
          </a:blip>
          <a:stretch>
            <a:fillRect/>
          </a:stretch>
        </p:blipFill>
        <p:spPr>
          <a:xfrm>
            <a:off x="10414000" y="63500"/>
            <a:ext cx="1130300" cy="1130300"/>
          </a:xfrm>
          <a:prstGeom prst="rect">
            <a:avLst/>
          </a:prstGeom>
          <a:ln w="12700">
            <a:miter lim="400000"/>
          </a:ln>
        </p:spPr>
      </p:pic>
      <p:pic>
        <p:nvPicPr>
          <p:cNvPr id="294" name="droppedImage.png" descr="droppedImage.png"/>
          <p:cNvPicPr>
            <a:picLocks noChangeAspect="1"/>
          </p:cNvPicPr>
          <p:nvPr/>
        </p:nvPicPr>
        <p:blipFill>
          <a:blip r:embed="rId6">
            <a:extLst/>
          </a:blip>
          <a:stretch>
            <a:fillRect/>
          </a:stretch>
        </p:blipFill>
        <p:spPr>
          <a:xfrm>
            <a:off x="11760200" y="101600"/>
            <a:ext cx="965200" cy="10668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2"/>
      <p:bldP build="whole" bldLvl="1" animBg="1" rev="0" advAuto="0" spid="291" grpId="4"/>
      <p:bldP build="whole" bldLvl="1" animBg="1" rev="0" advAuto="0" spid="290" grpId="3"/>
      <p:bldP build="whole" bldLvl="1" animBg="1" rev="0" advAuto="0" spid="288"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2.  A Population of “Chromosomes”"/>
          <p:cNvSpPr txBox="1"/>
          <p:nvPr/>
        </p:nvSpPr>
        <p:spPr>
          <a:xfrm>
            <a:off x="743839" y="692935"/>
            <a:ext cx="8345846"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2.  A Population of “Chromosomes”</a:t>
            </a:r>
          </a:p>
        </p:txBody>
      </p:sp>
      <p:sp>
        <p:nvSpPr>
          <p:cNvPr id="299" name="A Genetic Algorithm begins with a randomly chosen assortment of  chromosomes, which serves as the first generation (initial population)."/>
          <p:cNvSpPr txBox="1"/>
          <p:nvPr/>
        </p:nvSpPr>
        <p:spPr>
          <a:xfrm>
            <a:off x="1332613" y="5033703"/>
            <a:ext cx="10339574"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400">
                <a:latin typeface="Gill Sans"/>
                <a:ea typeface="Gill Sans"/>
                <a:cs typeface="Gill Sans"/>
                <a:sym typeface="Gill Sans"/>
              </a:defRPr>
            </a:lvl1pPr>
          </a:lstStyle>
          <a:p>
            <a:pPr/>
            <a:r>
              <a:t>A Genetic Algorithm begins with a randomly chosen assortment of  chromosomes, which serves as the first generation (initial population). </a:t>
            </a:r>
          </a:p>
        </p:txBody>
      </p:sp>
      <p:pic>
        <p:nvPicPr>
          <p:cNvPr id="300" name="Imatge" descr="Imatge"/>
          <p:cNvPicPr>
            <a:picLocks noChangeAspect="1"/>
          </p:cNvPicPr>
          <p:nvPr/>
        </p:nvPicPr>
        <p:blipFill>
          <a:blip r:embed="rId2">
            <a:extLst/>
          </a:blip>
          <a:stretch>
            <a:fillRect/>
          </a:stretch>
        </p:blipFill>
        <p:spPr>
          <a:xfrm>
            <a:off x="342900" y="2539289"/>
            <a:ext cx="12319000" cy="1803401"/>
          </a:xfrm>
          <a:prstGeom prst="rect">
            <a:avLst/>
          </a:prstGeom>
          <a:ln w="12700">
            <a:miter lim="400000"/>
          </a:ln>
        </p:spPr>
      </p:pic>
      <p:sp>
        <p:nvSpPr>
          <p:cNvPr id="301" name="We define popsize = 12, the mutation rate to be 0.2 and the number of iterations to be 100."/>
          <p:cNvSpPr txBox="1"/>
          <p:nvPr/>
        </p:nvSpPr>
        <p:spPr>
          <a:xfrm>
            <a:off x="1231143" y="7158783"/>
            <a:ext cx="10542514" cy="10959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3400">
                <a:latin typeface="Gill Sans"/>
                <a:ea typeface="Gill Sans"/>
                <a:cs typeface="Gill Sans"/>
                <a:sym typeface="Gill Sans"/>
              </a:defRPr>
            </a:pPr>
            <a:r>
              <a:t>We define </a:t>
            </a:r>
            <a:r>
              <a:rPr b="1">
                <a:solidFill>
                  <a:srgbClr val="FCFDC1"/>
                </a:solidFill>
              </a:rPr>
              <a:t>popsize</a:t>
            </a:r>
            <a:r>
              <a:t> = 12, the </a:t>
            </a:r>
            <a:r>
              <a:rPr b="1">
                <a:solidFill>
                  <a:srgbClr val="FCFDC1"/>
                </a:solidFill>
              </a:rPr>
              <a:t>mutation rate</a:t>
            </a:r>
            <a:r>
              <a:t> to be 0.2 and the </a:t>
            </a:r>
            <a:r>
              <a:rPr b="1">
                <a:solidFill>
                  <a:srgbClr val="FCFDC1"/>
                </a:solidFill>
              </a:rPr>
              <a:t>number of iterations</a:t>
            </a:r>
            <a:r>
              <a:rPr b="1"/>
              <a:t> </a:t>
            </a:r>
            <a:r>
              <a:t>to be 100.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2.  A Population of “Chromosomes”"/>
          <p:cNvSpPr txBox="1"/>
          <p:nvPr/>
        </p:nvSpPr>
        <p:spPr>
          <a:xfrm>
            <a:off x="743839" y="692935"/>
            <a:ext cx="8345846"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2.  A Population of “Chromosomes”</a:t>
            </a:r>
          </a:p>
        </p:txBody>
      </p:sp>
      <p:sp>
        <p:nvSpPr>
          <p:cNvPr id="304" name="Then each chromosome in the population is evaluated by the fitness function to test how well it solves the problem at hand.  The whole population is sorted according to the fitness function in ascendent order (minimization) or descendent order (maximization)."/>
          <p:cNvSpPr txBox="1"/>
          <p:nvPr/>
        </p:nvSpPr>
        <p:spPr>
          <a:xfrm>
            <a:off x="1332613" y="5320433"/>
            <a:ext cx="10339574"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atin typeface="Gill Sans"/>
                <a:ea typeface="Gill Sans"/>
                <a:cs typeface="Gill Sans"/>
                <a:sym typeface="Gill Sans"/>
              </a:defRPr>
            </a:lvl1pPr>
          </a:lstStyle>
          <a:p>
            <a:pPr/>
            <a:r>
              <a:t>Then each chromosome in the population is evaluated by the fitness function to test how well it solves the problem at hand.  The whole population is sorted according to the fitness function in ascendent order (minimization) or descendent order (maximization).</a:t>
            </a:r>
          </a:p>
        </p:txBody>
      </p:sp>
      <p:pic>
        <p:nvPicPr>
          <p:cNvPr id="305" name="Imatge" descr="Imatge"/>
          <p:cNvPicPr>
            <a:picLocks noChangeAspect="1"/>
          </p:cNvPicPr>
          <p:nvPr/>
        </p:nvPicPr>
        <p:blipFill>
          <a:blip r:embed="rId2">
            <a:extLst/>
          </a:blip>
          <a:stretch>
            <a:fillRect/>
          </a:stretch>
        </p:blipFill>
        <p:spPr>
          <a:xfrm>
            <a:off x="790957" y="2563649"/>
            <a:ext cx="11422886" cy="22763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3.  Selection for reproduction"/>
          <p:cNvSpPr txBox="1"/>
          <p:nvPr/>
        </p:nvSpPr>
        <p:spPr>
          <a:xfrm>
            <a:off x="629333" y="594893"/>
            <a:ext cx="8345847"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3.  Selection for reproduction</a:t>
            </a:r>
          </a:p>
        </p:txBody>
      </p:sp>
      <p:sp>
        <p:nvSpPr>
          <p:cNvPr id="308" name="The Selection Operator chooses some of the chromosomes for reproduction. The fitter a chromosome is, the more likely is to be selected. Chromosomes can be chosen more than once."/>
          <p:cNvSpPr txBox="1"/>
          <p:nvPr/>
        </p:nvSpPr>
        <p:spPr>
          <a:xfrm>
            <a:off x="1332613" y="5166554"/>
            <a:ext cx="10339574"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Gill Sans"/>
                <a:ea typeface="Gill Sans"/>
                <a:cs typeface="Gill Sans"/>
                <a:sym typeface="Gill Sans"/>
              </a:defRPr>
            </a:lvl1pPr>
          </a:lstStyle>
          <a:p>
            <a:pPr/>
            <a:r>
              <a:t>The Selection Operator chooses some of the chromosomes for reproduction. The fitter a chromosome is, the more likely is to be selected. Chromosomes can be chosen more than once.</a:t>
            </a:r>
          </a:p>
        </p:txBody>
      </p:sp>
      <p:sp>
        <p:nvSpPr>
          <p:cNvPr id="309" name="Instead of replacing the whole population, we keep the fitter half (selection =0.5) and generate the other half through selection and crossover."/>
          <p:cNvSpPr txBox="1"/>
          <p:nvPr/>
        </p:nvSpPr>
        <p:spPr>
          <a:xfrm>
            <a:off x="1332613" y="7458309"/>
            <a:ext cx="10339574"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Gill Sans"/>
                <a:ea typeface="Gill Sans"/>
                <a:cs typeface="Gill Sans"/>
                <a:sym typeface="Gill Sans"/>
              </a:defRPr>
            </a:lvl1pPr>
          </a:lstStyle>
          <a:p>
            <a:pPr/>
            <a:r>
              <a:t>Instead of replacing the whole population, we keep the fitter half (selection =0.5) and generate the other half through selection and crossover. </a:t>
            </a:r>
          </a:p>
        </p:txBody>
      </p:sp>
      <p:pic>
        <p:nvPicPr>
          <p:cNvPr id="310" name="Imatge" descr="Imatge"/>
          <p:cNvPicPr>
            <a:picLocks noChangeAspect="1"/>
          </p:cNvPicPr>
          <p:nvPr/>
        </p:nvPicPr>
        <p:blipFill>
          <a:blip r:embed="rId2">
            <a:extLst/>
          </a:blip>
          <a:stretch>
            <a:fillRect/>
          </a:stretch>
        </p:blipFill>
        <p:spPr>
          <a:xfrm>
            <a:off x="620556" y="1916450"/>
            <a:ext cx="11763688" cy="287605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2" name="droppedImage.pdf" descr="droppedImage.pdf"/>
          <p:cNvPicPr>
            <a:picLocks noChangeAspect="1"/>
          </p:cNvPicPr>
          <p:nvPr/>
        </p:nvPicPr>
        <p:blipFill>
          <a:blip r:embed="rId2">
            <a:extLst/>
          </a:blip>
          <a:stretch>
            <a:fillRect/>
          </a:stretch>
        </p:blipFill>
        <p:spPr>
          <a:xfrm>
            <a:off x="2583332" y="1313299"/>
            <a:ext cx="7838136" cy="4489685"/>
          </a:xfrm>
          <a:prstGeom prst="rect">
            <a:avLst/>
          </a:prstGeom>
          <a:ln w="12700">
            <a:miter lim="400000"/>
          </a:ln>
        </p:spPr>
      </p:pic>
      <p:sp>
        <p:nvSpPr>
          <p:cNvPr id="313" name="The crossover operator resembles the biological crossing over and recombination of chromosomes in cell meisosis."/>
          <p:cNvSpPr txBox="1"/>
          <p:nvPr/>
        </p:nvSpPr>
        <p:spPr>
          <a:xfrm>
            <a:off x="1332613" y="6291982"/>
            <a:ext cx="10339574"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Gill Sans"/>
                <a:ea typeface="Gill Sans"/>
                <a:cs typeface="Gill Sans"/>
                <a:sym typeface="Gill Sans"/>
              </a:defRPr>
            </a:lvl1pPr>
          </a:lstStyle>
          <a:p>
            <a:pPr/>
            <a:r>
              <a:t>The crossover operator resembles the biological crossing over and recombination of chromosomes in cell meisosis. </a:t>
            </a:r>
          </a:p>
        </p:txBody>
      </p:sp>
      <p:sp>
        <p:nvSpPr>
          <p:cNvPr id="314" name="4.  Crossover to produce next generation"/>
          <p:cNvSpPr txBox="1"/>
          <p:nvPr/>
        </p:nvSpPr>
        <p:spPr>
          <a:xfrm>
            <a:off x="452397" y="479332"/>
            <a:ext cx="9297486"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4.  Crossover to produce next generation</a:t>
            </a:r>
          </a:p>
        </p:txBody>
      </p:sp>
      <p:sp>
        <p:nvSpPr>
          <p:cNvPr id="315" name="Parents are chosen at random."/>
          <p:cNvSpPr txBox="1"/>
          <p:nvPr/>
        </p:nvSpPr>
        <p:spPr>
          <a:xfrm>
            <a:off x="1266262" y="7597929"/>
            <a:ext cx="527961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Gill Sans"/>
                <a:ea typeface="Gill Sans"/>
                <a:cs typeface="Gill Sans"/>
                <a:sym typeface="Gill Sans"/>
              </a:defRPr>
            </a:lvl1pPr>
          </a:lstStyle>
          <a:p>
            <a:pPr/>
            <a:r>
              <a:t>Parents are chosen at random.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Llegenda"/>
          <p:cNvSpPr/>
          <p:nvPr/>
        </p:nvSpPr>
        <p:spPr>
          <a:xfrm>
            <a:off x="3098407" y="3171911"/>
            <a:ext cx="6591697" cy="1535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7" y="0"/>
                </a:moveTo>
                <a:cubicBezTo>
                  <a:pt x="1052" y="0"/>
                  <a:pt x="958" y="400"/>
                  <a:pt x="958" y="893"/>
                </a:cubicBezTo>
                <a:lnTo>
                  <a:pt x="958" y="8455"/>
                </a:lnTo>
                <a:lnTo>
                  <a:pt x="0" y="10242"/>
                </a:lnTo>
                <a:lnTo>
                  <a:pt x="958" y="12029"/>
                </a:lnTo>
                <a:lnTo>
                  <a:pt x="958" y="20707"/>
                </a:lnTo>
                <a:cubicBezTo>
                  <a:pt x="958" y="21200"/>
                  <a:pt x="1052" y="21600"/>
                  <a:pt x="1167" y="21600"/>
                </a:cubicBezTo>
                <a:lnTo>
                  <a:pt x="21392" y="21600"/>
                </a:lnTo>
                <a:cubicBezTo>
                  <a:pt x="21507" y="21600"/>
                  <a:pt x="21600" y="21200"/>
                  <a:pt x="21600" y="20707"/>
                </a:cubicBezTo>
                <a:lnTo>
                  <a:pt x="21600" y="893"/>
                </a:lnTo>
                <a:cubicBezTo>
                  <a:pt x="21600" y="400"/>
                  <a:pt x="21507" y="0"/>
                  <a:pt x="21392" y="0"/>
                </a:cubicBezTo>
                <a:lnTo>
                  <a:pt x="1167" y="0"/>
                </a:lnTo>
                <a:close/>
              </a:path>
            </a:pathLst>
          </a:custGeom>
          <a:gradFill>
            <a:gsLst>
              <a:gs pos="0">
                <a:schemeClr val="accent3">
                  <a:lumOff val="5363"/>
                </a:schemeClr>
              </a:gs>
              <a:gs pos="100000">
                <a:schemeClr val="accent3">
                  <a:lumOff val="-9685"/>
                </a:schemeClr>
              </a:gs>
            </a:gsLst>
            <a:lin ang="5400000"/>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18" name="4.  Crossover to produce next generation"/>
          <p:cNvSpPr txBox="1"/>
          <p:nvPr/>
        </p:nvSpPr>
        <p:spPr>
          <a:xfrm>
            <a:off x="518748" y="479335"/>
            <a:ext cx="9297486"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4.  Crossover to produce next generation</a:t>
            </a:r>
          </a:p>
        </p:txBody>
      </p:sp>
      <p:sp>
        <p:nvSpPr>
          <p:cNvPr id="319" name="We use BLENDING (Haupt’s method) for non-binary chromosomes."/>
          <p:cNvSpPr txBox="1"/>
          <p:nvPr/>
        </p:nvSpPr>
        <p:spPr>
          <a:xfrm>
            <a:off x="631435" y="1304877"/>
            <a:ext cx="12184270"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900">
                <a:latin typeface="Gill Sans"/>
                <a:ea typeface="Gill Sans"/>
                <a:cs typeface="Gill Sans"/>
                <a:sym typeface="Gill Sans"/>
              </a:defRPr>
            </a:pPr>
            <a:r>
              <a:t>We use BLENDING (Haupt’s method) for </a:t>
            </a:r>
            <a:r>
              <a:rPr>
                <a:solidFill>
                  <a:srgbClr val="FFECB3"/>
                </a:solidFill>
              </a:rPr>
              <a:t>non-binary</a:t>
            </a:r>
            <a:r>
              <a:t> chromosomes.</a:t>
            </a:r>
          </a:p>
        </p:txBody>
      </p:sp>
      <p:sp>
        <p:nvSpPr>
          <p:cNvPr id="320" name="Ex: Chromosomes m &amp; d (crossover point is x)"/>
          <p:cNvSpPr txBox="1"/>
          <p:nvPr/>
        </p:nvSpPr>
        <p:spPr>
          <a:xfrm>
            <a:off x="644681" y="1939920"/>
            <a:ext cx="8678496" cy="4953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pPr>
            <a:r>
              <a:t>Ex: Chromosomes m &amp; d (</a:t>
            </a:r>
            <a:r>
              <a:rPr b="1">
                <a:latin typeface="Helvetica"/>
                <a:ea typeface="Helvetica"/>
                <a:cs typeface="Helvetica"/>
                <a:sym typeface="Helvetica"/>
              </a:rPr>
              <a:t>crossover</a:t>
            </a:r>
            <a:r>
              <a:t> </a:t>
            </a:r>
            <a:r>
              <a:rPr b="1">
                <a:latin typeface="Helvetica"/>
                <a:ea typeface="Helvetica"/>
                <a:cs typeface="Helvetica"/>
                <a:sym typeface="Helvetica"/>
              </a:rPr>
              <a:t>point</a:t>
            </a:r>
            <a:r>
              <a:t> is </a:t>
            </a:r>
            <a:r>
              <a:rPr i="1">
                <a:latin typeface="Helvetica"/>
                <a:ea typeface="Helvetica"/>
                <a:cs typeface="Helvetica"/>
                <a:sym typeface="Helvetica"/>
              </a:rPr>
              <a:t>x</a:t>
            </a:r>
            <a:r>
              <a:t>) </a:t>
            </a:r>
          </a:p>
        </p:txBody>
      </p:sp>
      <p:sp>
        <p:nvSpPr>
          <p:cNvPr id="321" name="m = (xm, ym) = [ 7.54 , 3.17 ]"/>
          <p:cNvSpPr txBox="1"/>
          <p:nvPr/>
        </p:nvSpPr>
        <p:spPr>
          <a:xfrm>
            <a:off x="3454509" y="3298924"/>
            <a:ext cx="591799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m = (x</a:t>
            </a:r>
            <a:r>
              <a:rPr baseline="-5999"/>
              <a:t>m</a:t>
            </a:r>
            <a:r>
              <a:t>, y</a:t>
            </a:r>
            <a:r>
              <a:rPr baseline="-5999"/>
              <a:t>m</a:t>
            </a:r>
            <a:r>
              <a:t>) = [ 7.54 , 3.17 ] </a:t>
            </a:r>
          </a:p>
        </p:txBody>
      </p:sp>
      <p:sp>
        <p:nvSpPr>
          <p:cNvPr id="322" name="d = (xd, yd) = [ 2.76 ,  1.86 ]"/>
          <p:cNvSpPr txBox="1"/>
          <p:nvPr/>
        </p:nvSpPr>
        <p:spPr>
          <a:xfrm>
            <a:off x="3736155" y="3819137"/>
            <a:ext cx="5354698"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d = (x</a:t>
            </a:r>
            <a:r>
              <a:rPr baseline="-5999"/>
              <a:t>d</a:t>
            </a:r>
            <a:r>
              <a:t>, y</a:t>
            </a:r>
            <a:r>
              <a:rPr baseline="-5999"/>
              <a:t>d</a:t>
            </a:r>
            <a:r>
              <a:t>) = [ 2.76 ,  1.86 ] </a:t>
            </a:r>
          </a:p>
        </p:txBody>
      </p:sp>
      <p:grpSp>
        <p:nvGrpSpPr>
          <p:cNvPr id="325" name="Grup"/>
          <p:cNvGrpSpPr/>
          <p:nvPr/>
        </p:nvGrpSpPr>
        <p:grpSpPr>
          <a:xfrm>
            <a:off x="2966018" y="4941965"/>
            <a:ext cx="8710609" cy="584207"/>
            <a:chOff x="0" y="0"/>
            <a:chExt cx="8710607" cy="584206"/>
          </a:xfrm>
        </p:grpSpPr>
        <p:sp>
          <p:nvSpPr>
            <p:cNvPr id="323" name="Offspring #1"/>
            <p:cNvSpPr txBox="1"/>
            <p:nvPr/>
          </p:nvSpPr>
          <p:spPr>
            <a:xfrm>
              <a:off x="0" y="-1"/>
              <a:ext cx="3124595" cy="584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3200"/>
              </a:pPr>
              <a:r>
                <a:rPr b="1">
                  <a:latin typeface="Helvetica"/>
                  <a:ea typeface="Helvetica"/>
                  <a:cs typeface="Helvetica"/>
                  <a:sym typeface="Helvetica"/>
                </a:rPr>
                <a:t>Offspring</a:t>
              </a:r>
              <a:r>
                <a:t> #1</a:t>
              </a:r>
            </a:p>
          </p:txBody>
        </p:sp>
        <p:sp>
          <p:nvSpPr>
            <p:cNvPr id="324" name="(xnew1, ym) = (1-B) xm + B xd"/>
            <p:cNvSpPr txBox="1"/>
            <p:nvPr/>
          </p:nvSpPr>
          <p:spPr>
            <a:xfrm>
              <a:off x="2792617" y="3"/>
              <a:ext cx="5917991"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3200"/>
              </a:pPr>
              <a:r>
                <a:t>(x</a:t>
              </a:r>
              <a:r>
                <a:rPr baseline="-5999"/>
                <a:t>new1</a:t>
              </a:r>
              <a:r>
                <a:t>, y</a:t>
              </a:r>
              <a:r>
                <a:rPr baseline="-5999"/>
                <a:t>m</a:t>
              </a:r>
              <a:r>
                <a:t>) = (1-B) x</a:t>
              </a:r>
              <a:r>
                <a:rPr baseline="-5999"/>
                <a:t>m </a:t>
              </a:r>
              <a:r>
                <a:t>+ B x</a:t>
              </a:r>
              <a:r>
                <a:rPr baseline="-5999"/>
                <a:t>d</a:t>
              </a:r>
            </a:p>
          </p:txBody>
        </p:sp>
      </p:grpSp>
      <p:grpSp>
        <p:nvGrpSpPr>
          <p:cNvPr id="330" name="Grup"/>
          <p:cNvGrpSpPr/>
          <p:nvPr/>
        </p:nvGrpSpPr>
        <p:grpSpPr>
          <a:xfrm>
            <a:off x="1864071" y="3893197"/>
            <a:ext cx="1328742" cy="2913284"/>
            <a:chOff x="0" y="0"/>
            <a:chExt cx="1328740" cy="2913283"/>
          </a:xfrm>
        </p:grpSpPr>
        <p:sp>
          <p:nvSpPr>
            <p:cNvPr id="326" name="Línia"/>
            <p:cNvSpPr/>
            <p:nvPr/>
          </p:nvSpPr>
          <p:spPr>
            <a:xfrm>
              <a:off x="29727" y="2897559"/>
              <a:ext cx="1299014" cy="1"/>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27" name="Línia"/>
            <p:cNvSpPr/>
            <p:nvPr/>
          </p:nvSpPr>
          <p:spPr>
            <a:xfrm flipV="1">
              <a:off x="7610" y="-1"/>
              <a:ext cx="1" cy="2913285"/>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28" name="Línia"/>
            <p:cNvSpPr/>
            <p:nvPr/>
          </p:nvSpPr>
          <p:spPr>
            <a:xfrm>
              <a:off x="0" y="7411"/>
              <a:ext cx="1270000"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29" name="Línia"/>
            <p:cNvSpPr/>
            <p:nvPr/>
          </p:nvSpPr>
          <p:spPr>
            <a:xfrm>
              <a:off x="24025" y="1365783"/>
              <a:ext cx="1299014" cy="1"/>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grpSp>
        <p:nvGrpSpPr>
          <p:cNvPr id="333" name="Grup"/>
          <p:cNvGrpSpPr/>
          <p:nvPr/>
        </p:nvGrpSpPr>
        <p:grpSpPr>
          <a:xfrm>
            <a:off x="2842776" y="6488860"/>
            <a:ext cx="8833851" cy="584208"/>
            <a:chOff x="0" y="0"/>
            <a:chExt cx="8833849" cy="584206"/>
          </a:xfrm>
        </p:grpSpPr>
        <p:sp>
          <p:nvSpPr>
            <p:cNvPr id="331" name="Offspring #2"/>
            <p:cNvSpPr txBox="1"/>
            <p:nvPr/>
          </p:nvSpPr>
          <p:spPr>
            <a:xfrm>
              <a:off x="0" y="-1"/>
              <a:ext cx="3371079" cy="584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3200"/>
              </a:pPr>
              <a:r>
                <a:rPr b="1">
                  <a:latin typeface="Helvetica"/>
                  <a:ea typeface="Helvetica"/>
                  <a:cs typeface="Helvetica"/>
                  <a:sym typeface="Helvetica"/>
                </a:rPr>
                <a:t>Offspring</a:t>
              </a:r>
              <a:r>
                <a:t> #2</a:t>
              </a:r>
            </a:p>
          </p:txBody>
        </p:sp>
        <p:sp>
          <p:nvSpPr>
            <p:cNvPr id="332" name="(xnew2, yd) = B xm +  (1-B) xd"/>
            <p:cNvSpPr txBox="1"/>
            <p:nvPr/>
          </p:nvSpPr>
          <p:spPr>
            <a:xfrm>
              <a:off x="2915859" y="3"/>
              <a:ext cx="5917991"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3200"/>
              </a:pPr>
              <a:r>
                <a:t>(x</a:t>
              </a:r>
              <a:r>
                <a:rPr baseline="-5999"/>
                <a:t>new2</a:t>
              </a:r>
              <a:r>
                <a:t>, y</a:t>
              </a:r>
              <a:r>
                <a:rPr baseline="-5999"/>
                <a:t>d</a:t>
              </a:r>
              <a:r>
                <a:t>) = B x</a:t>
              </a:r>
              <a:r>
                <a:rPr baseline="-5999"/>
                <a:t>m </a:t>
              </a:r>
              <a:r>
                <a:t>+  (1-B) x</a:t>
              </a:r>
              <a:r>
                <a:rPr baseline="-5999"/>
                <a:t>d</a:t>
              </a:r>
            </a:p>
          </p:txBody>
        </p:sp>
      </p:grpSp>
      <p:sp>
        <p:nvSpPr>
          <p:cNvPr id="334" name="= [(1-0.34) * 7.54 + 0.34 * 2.76,  3.17]"/>
          <p:cNvSpPr txBox="1"/>
          <p:nvPr/>
        </p:nvSpPr>
        <p:spPr>
          <a:xfrm>
            <a:off x="4392771" y="5715416"/>
            <a:ext cx="7248729"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lvl1pPr>
          </a:lstStyle>
          <a:p>
            <a:pPr/>
            <a:r>
              <a:t>= [(1-0.34) * 7.54 + 0.34 * 2.76,  3.17]</a:t>
            </a:r>
          </a:p>
        </p:txBody>
      </p:sp>
      <p:sp>
        <p:nvSpPr>
          <p:cNvPr id="335" name="(B = 0.34 )"/>
          <p:cNvSpPr txBox="1"/>
          <p:nvPr/>
        </p:nvSpPr>
        <p:spPr>
          <a:xfrm>
            <a:off x="1029377" y="3252751"/>
            <a:ext cx="2251344"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(B = 0.34 )</a:t>
            </a:r>
          </a:p>
        </p:txBody>
      </p:sp>
      <p:sp>
        <p:nvSpPr>
          <p:cNvPr id="336" name="= [0.34 * 7.54 + (1- 0.34)* 2.76,  1.86]"/>
          <p:cNvSpPr txBox="1"/>
          <p:nvPr/>
        </p:nvSpPr>
        <p:spPr>
          <a:xfrm>
            <a:off x="4474760" y="7308008"/>
            <a:ext cx="708475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lvl1pPr>
          </a:lstStyle>
          <a:p>
            <a:pPr/>
            <a:r>
              <a:t>= [0.34 * 7.54 + (1- 0.34)* 2.76,  1.86]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3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33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5"/>
      <p:bldP build="whole" bldLvl="1" animBg="1" rev="0" advAuto="0" spid="325" grpId="3"/>
      <p:bldP build="whole" bldLvl="1" animBg="1" rev="0" advAuto="0" spid="330" grpId="2"/>
      <p:bldP build="whole" bldLvl="1" animBg="1" rev="0" advAuto="0" spid="334" grpId="4"/>
      <p:bldP build="whole" bldLvl="1" animBg="1" rev="0" advAuto="0" spid="336" grpId="6"/>
      <p:bldP build="whole" bldLvl="1" animBg="1" rev="0" advAuto="0" spid="335"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5.  Random mutation"/>
          <p:cNvSpPr txBox="1"/>
          <p:nvPr/>
        </p:nvSpPr>
        <p:spPr>
          <a:xfrm>
            <a:off x="711462" y="540707"/>
            <a:ext cx="4906231"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5.  Random mutation</a:t>
            </a:r>
          </a:p>
        </p:txBody>
      </p:sp>
      <p:pic>
        <p:nvPicPr>
          <p:cNvPr id="341" name="Imatge" descr="Imatge"/>
          <p:cNvPicPr>
            <a:picLocks noChangeAspect="1"/>
          </p:cNvPicPr>
          <p:nvPr/>
        </p:nvPicPr>
        <p:blipFill>
          <a:blip r:embed="rId3">
            <a:extLst/>
          </a:blip>
          <a:stretch>
            <a:fillRect/>
          </a:stretch>
        </p:blipFill>
        <p:spPr>
          <a:xfrm>
            <a:off x="486574" y="2244158"/>
            <a:ext cx="12031652" cy="2211224"/>
          </a:xfrm>
          <a:prstGeom prst="rect">
            <a:avLst/>
          </a:prstGeom>
          <a:ln w="12700">
            <a:miter lim="400000"/>
          </a:ln>
        </p:spPr>
      </p:pic>
      <p:sp>
        <p:nvSpPr>
          <p:cNvPr id="342" name="Like the crossover operator, there are many different ways for adapting the mutation operator to a continuous genetic algorithm. Here, when a parameter in a chromosome mutates, its value is replaced with a random number between 0 and 10."/>
          <p:cNvSpPr txBox="1"/>
          <p:nvPr/>
        </p:nvSpPr>
        <p:spPr>
          <a:xfrm>
            <a:off x="1332613" y="5009023"/>
            <a:ext cx="10339574"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Gill Sans"/>
                <a:ea typeface="Gill Sans"/>
                <a:cs typeface="Gill Sans"/>
                <a:sym typeface="Gill Sans"/>
              </a:defRPr>
            </a:lvl1pPr>
          </a:lstStyle>
          <a:p>
            <a:pPr/>
            <a:r>
              <a:t>Like the crossover operator, there are many different ways for adapting the mutation operator to a continuous genetic algorithm. Here, when a parameter in a chromosome mutates, its value is replaced with a random number between 0 and 10.</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DSC02936.tiff" descr="DSC02936.tiff"/>
          <p:cNvPicPr>
            <a:picLocks noChangeAspect="1"/>
          </p:cNvPicPr>
          <p:nvPr/>
        </p:nvPicPr>
        <p:blipFill>
          <a:blip r:embed="rId3">
            <a:extLst/>
          </a:blip>
          <a:stretch>
            <a:fillRect/>
          </a:stretch>
        </p:blipFill>
        <p:spPr>
          <a:xfrm>
            <a:off x="3596217" y="2020089"/>
            <a:ext cx="6635762" cy="4976822"/>
          </a:xfrm>
          <a:prstGeom prst="rect">
            <a:avLst/>
          </a:prstGeom>
          <a:ln w="12700">
            <a:miter lim="400000"/>
          </a:ln>
          <a:effectLst>
            <a:outerShdw sx="100000" sy="100000" kx="0" ky="0" algn="b" rotWithShape="0" blurRad="127000" dist="139700" dir="4800000">
              <a:srgbClr val="000000">
                <a:alpha val="75000"/>
              </a:srgbClr>
            </a:outerShdw>
          </a:effectLst>
        </p:spPr>
      </p:pic>
      <p:sp>
        <p:nvSpPr>
          <p:cNvPr id="135" name="Continuous Genetic Algorithms"/>
          <p:cNvSpPr txBox="1"/>
          <p:nvPr/>
        </p:nvSpPr>
        <p:spPr>
          <a:xfrm>
            <a:off x="691918" y="276385"/>
            <a:ext cx="8422952"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000">
                <a:latin typeface="Gill Sans"/>
                <a:ea typeface="Gill Sans"/>
                <a:cs typeface="Gill Sans"/>
                <a:sym typeface="Gill Sans"/>
              </a:defRPr>
            </a:lvl1pPr>
          </a:lstStyle>
          <a:p>
            <a:pPr/>
            <a:r>
              <a:t>Continuous Genetic Algorithms</a:t>
            </a:r>
          </a:p>
        </p:txBody>
      </p:sp>
      <p:sp>
        <p:nvSpPr>
          <p:cNvPr id="136" name="Genetic algorithms are a type of optimisation algorithm, meaning they are used to find the maximum or minimum of a function."/>
          <p:cNvSpPr txBox="1"/>
          <p:nvPr/>
        </p:nvSpPr>
        <p:spPr>
          <a:xfrm>
            <a:off x="3077856" y="7374025"/>
            <a:ext cx="7672484" cy="172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5300"/>
              </a:lnSpc>
              <a:defRPr sz="2800">
                <a:latin typeface="Trebuchet MS"/>
                <a:ea typeface="Trebuchet MS"/>
                <a:cs typeface="Trebuchet MS"/>
                <a:sym typeface="Trebuchet MS"/>
              </a:defRPr>
            </a:lvl1pPr>
          </a:lstStyle>
          <a:p>
            <a:pPr/>
            <a:r>
              <a:t>Genetic algorithms are a type of optimisation algorithm, meaning they are used to find the maximum or minimum of a function.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6" name="Imatge" descr="Imatge"/>
          <p:cNvPicPr>
            <a:picLocks noChangeAspect="1"/>
          </p:cNvPicPr>
          <p:nvPr/>
        </p:nvPicPr>
        <p:blipFill>
          <a:blip r:embed="rId2">
            <a:extLst/>
          </a:blip>
          <a:stretch>
            <a:fillRect/>
          </a:stretch>
        </p:blipFill>
        <p:spPr>
          <a:xfrm>
            <a:off x="2156994" y="1929128"/>
            <a:ext cx="8690812" cy="6518110"/>
          </a:xfrm>
          <a:prstGeom prst="rect">
            <a:avLst/>
          </a:prstGeom>
          <a:ln w="12700">
            <a:miter lim="400000"/>
          </a:ln>
        </p:spPr>
      </p:pic>
      <p:sp>
        <p:nvSpPr>
          <p:cNvPr id="347" name="&gt;&gt; continuous_ga"/>
          <p:cNvSpPr txBox="1"/>
          <p:nvPr/>
        </p:nvSpPr>
        <p:spPr>
          <a:xfrm>
            <a:off x="4006453" y="896854"/>
            <a:ext cx="4991894"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4000">
                <a:latin typeface="Courier"/>
                <a:ea typeface="Courier"/>
                <a:cs typeface="Courier"/>
                <a:sym typeface="Courier"/>
              </a:defRPr>
            </a:lvl1pPr>
          </a:lstStyle>
          <a:p>
            <a:pPr/>
            <a:r>
              <a:t>&gt;&gt; continuous_ga</a:t>
            </a:r>
          </a:p>
        </p:txBody>
      </p:sp>
      <p:sp>
        <p:nvSpPr>
          <p:cNvPr id="348" name="Execution"/>
          <p:cNvSpPr txBox="1"/>
          <p:nvPr/>
        </p:nvSpPr>
        <p:spPr>
          <a:xfrm>
            <a:off x="468175" y="363770"/>
            <a:ext cx="2347310"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Execution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The performance of the GA depends highly on the method used to encode candidate solutions into chromosomes and “the particular criterion for success” or what the fitness function is actually measuring."/>
          <p:cNvSpPr txBox="1"/>
          <p:nvPr/>
        </p:nvSpPr>
        <p:spPr>
          <a:xfrm>
            <a:off x="1177794" y="2074891"/>
            <a:ext cx="10339574"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Gill Sans"/>
                <a:ea typeface="Gill Sans"/>
                <a:cs typeface="Gill Sans"/>
                <a:sym typeface="Gill Sans"/>
              </a:defRPr>
            </a:lvl1pPr>
          </a:lstStyle>
          <a:p>
            <a:pPr/>
            <a:r>
              <a:t>The performance of the GA depends highly on the method used to encode candidate solutions into chromosomes and “the particular criterion for success” or what the fitness function is actually measuring. </a:t>
            </a:r>
          </a:p>
        </p:txBody>
      </p:sp>
      <p:sp>
        <p:nvSpPr>
          <p:cNvPr id="351" name="Other important details are the probability of crossover, the probability of mutation, the size of the population, and the number of iterations. These values can be adjusted after assessing the algorithm’s performance on a few trial runs."/>
          <p:cNvSpPr txBox="1"/>
          <p:nvPr/>
        </p:nvSpPr>
        <p:spPr>
          <a:xfrm>
            <a:off x="1177794" y="4797309"/>
            <a:ext cx="10339574"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200">
                <a:latin typeface="Gill Sans"/>
                <a:ea typeface="Gill Sans"/>
                <a:cs typeface="Gill Sans"/>
                <a:sym typeface="Gill Sans"/>
              </a:defRPr>
            </a:lvl1pPr>
          </a:lstStyle>
          <a:p>
            <a:pPr/>
            <a:r>
              <a:t>Other important details are the probability of crossover, the probability of mutation, the size of the population, and the number of iterations. These values can be adjusted after assessing the algorithm’s performance on a few trial runs. </a:t>
            </a:r>
          </a:p>
        </p:txBody>
      </p:sp>
      <p:sp>
        <p:nvSpPr>
          <p:cNvPr id="352" name="SUMMARY"/>
          <p:cNvSpPr txBox="1"/>
          <p:nvPr/>
        </p:nvSpPr>
        <p:spPr>
          <a:xfrm>
            <a:off x="5207409" y="597072"/>
            <a:ext cx="25899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SUMMARY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54" name="Evolving Perceptrons"/>
          <p:cNvSpPr txBox="1"/>
          <p:nvPr/>
        </p:nvSpPr>
        <p:spPr>
          <a:xfrm>
            <a:off x="4337310" y="353785"/>
            <a:ext cx="481675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Evolving Perceptrons </a:t>
            </a:r>
          </a:p>
        </p:txBody>
      </p:sp>
      <p:pic>
        <p:nvPicPr>
          <p:cNvPr id="355" name="fig_logicgates.pdf" descr="fig_logicgates.pdf"/>
          <p:cNvPicPr>
            <a:picLocks noChangeAspect="1"/>
          </p:cNvPicPr>
          <p:nvPr/>
        </p:nvPicPr>
        <p:blipFill>
          <a:blip r:embed="rId2">
            <a:extLst/>
          </a:blip>
          <a:stretch>
            <a:fillRect/>
          </a:stretch>
        </p:blipFill>
        <p:spPr>
          <a:xfrm>
            <a:off x="2279904" y="4923242"/>
            <a:ext cx="8931566" cy="3657323"/>
          </a:xfrm>
          <a:prstGeom prst="rect">
            <a:avLst/>
          </a:prstGeom>
          <a:ln w="12700">
            <a:miter lim="400000"/>
          </a:ln>
        </p:spPr>
      </p:pic>
      <p:pic>
        <p:nvPicPr>
          <p:cNvPr id="356" name="Imatge" descr="Imatge"/>
          <p:cNvPicPr>
            <a:picLocks noChangeAspect="1"/>
          </p:cNvPicPr>
          <p:nvPr/>
        </p:nvPicPr>
        <p:blipFill>
          <a:blip r:embed="rId3">
            <a:extLst/>
          </a:blip>
          <a:stretch>
            <a:fillRect/>
          </a:stretch>
        </p:blipFill>
        <p:spPr>
          <a:xfrm>
            <a:off x="627907" y="1767053"/>
            <a:ext cx="5464624" cy="2428722"/>
          </a:xfrm>
          <a:prstGeom prst="rect">
            <a:avLst/>
          </a:prstGeom>
          <a:ln w="12700">
            <a:miter lim="400000"/>
          </a:ln>
        </p:spPr>
      </p:pic>
      <p:pic>
        <p:nvPicPr>
          <p:cNvPr id="357" name="Imatge" descr="Imatge"/>
          <p:cNvPicPr>
            <a:picLocks noChangeAspect="1"/>
          </p:cNvPicPr>
          <p:nvPr/>
        </p:nvPicPr>
        <p:blipFill>
          <a:blip r:embed="rId4">
            <a:extLst/>
          </a:blip>
          <a:stretch>
            <a:fillRect/>
          </a:stretch>
        </p:blipFill>
        <p:spPr>
          <a:xfrm>
            <a:off x="7309849" y="2299434"/>
            <a:ext cx="4953805" cy="1062923"/>
          </a:xfrm>
          <a:prstGeom prst="rect">
            <a:avLst/>
          </a:prstGeom>
          <a:ln w="12700">
            <a:miter lim="400000"/>
          </a:ln>
        </p:spPr>
      </p:pic>
      <p:sp>
        <p:nvSpPr>
          <p:cNvPr id="358" name="Text"/>
          <p:cNvSpPr txBox="1"/>
          <p:nvPr/>
        </p:nvSpPr>
        <p:spPr>
          <a:xfrm>
            <a:off x="6015977" y="4533899"/>
            <a:ext cx="972846" cy="685801"/>
          </a:xfrm>
          <a:prstGeom prst="rect">
            <a:avLst/>
          </a:prstGeom>
          <a:ln w="12700">
            <a:miter lim="400000"/>
          </a:ln>
        </p:spPr>
        <p:txBody>
          <a:bodyPr wrap="none" lIns="50800" tIns="50800" rIns="50800" bIns="50800" anchor="ctr">
            <a:spAutoFit/>
          </a:bodyPr>
          <a:lstStyle/>
          <a:p>
            <a:pPr/>
          </a:p>
        </p:txBody>
      </p:sp>
      <p:sp>
        <p:nvSpPr>
          <p:cNvPr id="359" name="Text"/>
          <p:cNvSpPr txBox="1"/>
          <p:nvPr/>
        </p:nvSpPr>
        <p:spPr>
          <a:xfrm>
            <a:off x="6142977" y="4660899"/>
            <a:ext cx="972846" cy="685801"/>
          </a:xfrm>
          <a:prstGeom prst="rect">
            <a:avLst/>
          </a:prstGeom>
          <a:ln w="12700">
            <a:miter lim="400000"/>
          </a:ln>
        </p:spPr>
        <p:txBody>
          <a:bodyPr wrap="none" lIns="50800" tIns="50800" rIns="50800" bIns="50800" anchor="ctr">
            <a:spAutoFit/>
          </a:bodyPr>
          <a:lstStyle/>
          <a:p>
            <a:pPr/>
          </a:p>
        </p:txBody>
      </p:sp>
      <p:sp>
        <p:nvSpPr>
          <p:cNvPr id="360" name="Find Chromosome = [w1,w2, b] ???"/>
          <p:cNvSpPr txBox="1"/>
          <p:nvPr/>
        </p:nvSpPr>
        <p:spPr>
          <a:xfrm>
            <a:off x="2743542" y="1116476"/>
            <a:ext cx="777171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Find Chromosome = [w1,w2, b] ???</a:t>
            </a:r>
          </a:p>
        </p:txBody>
      </p:sp>
      <p:sp>
        <p:nvSpPr>
          <p:cNvPr id="361" name="b"/>
          <p:cNvSpPr txBox="1"/>
          <p:nvPr/>
        </p:nvSpPr>
        <p:spPr>
          <a:xfrm>
            <a:off x="4671241" y="3502478"/>
            <a:ext cx="300534" cy="4699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400">
                <a:solidFill>
                  <a:srgbClr val="000000"/>
                </a:solidFill>
                <a:latin typeface="Helvetica"/>
                <a:ea typeface="Helvetica"/>
                <a:cs typeface="Helvetica"/>
                <a:sym typeface="Helvetica"/>
              </a:defRPr>
            </a:lvl1pPr>
          </a:lstStyle>
          <a:p>
            <a:pPr/>
            <a:r>
              <a:t>b</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testfunction.m"/>
          <p:cNvSpPr txBox="1"/>
          <p:nvPr/>
        </p:nvSpPr>
        <p:spPr>
          <a:xfrm>
            <a:off x="3935313" y="3226789"/>
            <a:ext cx="438219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4000">
                <a:solidFill>
                  <a:srgbClr val="FFEC00"/>
                </a:solidFill>
                <a:latin typeface="Courier"/>
                <a:ea typeface="Courier"/>
                <a:cs typeface="Courier"/>
                <a:sym typeface="Courier"/>
              </a:defRPr>
            </a:lvl1pPr>
          </a:lstStyle>
          <a:p>
            <a:pPr/>
            <a:r>
              <a:t>testfunction.m</a:t>
            </a:r>
          </a:p>
        </p:txBody>
      </p:sp>
      <p:sp>
        <p:nvSpPr>
          <p:cNvPr id="141" name="plotc_testfunction.m"/>
          <p:cNvSpPr txBox="1"/>
          <p:nvPr/>
        </p:nvSpPr>
        <p:spPr>
          <a:xfrm>
            <a:off x="3245963" y="4565301"/>
            <a:ext cx="621129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4000">
                <a:solidFill>
                  <a:srgbClr val="FFEC00"/>
                </a:solidFill>
                <a:latin typeface="Courier"/>
                <a:ea typeface="Courier"/>
                <a:cs typeface="Courier"/>
                <a:sym typeface="Courier"/>
              </a:defRPr>
            </a:lvl1pPr>
          </a:lstStyle>
          <a:p>
            <a:pPr/>
            <a:r>
              <a:t>plotc_testfunction.m</a:t>
            </a:r>
          </a:p>
        </p:txBody>
      </p:sp>
      <p:sp>
        <p:nvSpPr>
          <p:cNvPr id="142" name="continuous_ga.m"/>
          <p:cNvSpPr txBox="1"/>
          <p:nvPr/>
        </p:nvSpPr>
        <p:spPr>
          <a:xfrm>
            <a:off x="4008087" y="5726877"/>
            <a:ext cx="468704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4000">
                <a:solidFill>
                  <a:srgbClr val="FFEC00"/>
                </a:solidFill>
                <a:latin typeface="Courier"/>
                <a:ea typeface="Courier"/>
                <a:cs typeface="Courier"/>
                <a:sym typeface="Courier"/>
              </a:defRPr>
            </a:lvl1pPr>
          </a:lstStyle>
          <a:p>
            <a:pPr/>
            <a:r>
              <a:t>continuous_ga.m</a:t>
            </a:r>
          </a:p>
        </p:txBody>
      </p:sp>
      <p:sp>
        <p:nvSpPr>
          <p:cNvPr id="143" name="Materials"/>
          <p:cNvSpPr txBox="1"/>
          <p:nvPr/>
        </p:nvSpPr>
        <p:spPr>
          <a:xfrm>
            <a:off x="4693070" y="1577521"/>
            <a:ext cx="2866682"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a:latin typeface="Gill Sans"/>
                <a:ea typeface="Gill Sans"/>
                <a:cs typeface="Gill Sans"/>
                <a:sym typeface="Gill Sans"/>
              </a:defRPr>
            </a:lvl1pPr>
          </a:lstStyle>
          <a:p>
            <a:pPr/>
            <a:r>
              <a:t> Materials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Genetic Algorithms"/>
          <p:cNvSpPr txBox="1"/>
          <p:nvPr/>
        </p:nvSpPr>
        <p:spPr>
          <a:xfrm>
            <a:off x="406400" y="266700"/>
            <a:ext cx="4366267"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Genetic Algorithms</a:t>
            </a:r>
          </a:p>
        </p:txBody>
      </p:sp>
      <p:sp>
        <p:nvSpPr>
          <p:cNvPr id="146" name="1.  A Fitness function for Optimisation"/>
          <p:cNvSpPr txBox="1"/>
          <p:nvPr/>
        </p:nvSpPr>
        <p:spPr>
          <a:xfrm>
            <a:off x="1867886" y="1953982"/>
            <a:ext cx="8345846"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1.  A Fitness function for Optimisation </a:t>
            </a:r>
          </a:p>
        </p:txBody>
      </p:sp>
      <p:sp>
        <p:nvSpPr>
          <p:cNvPr id="147" name="2.  A Population of “Chromosomes”"/>
          <p:cNvSpPr txBox="1"/>
          <p:nvPr/>
        </p:nvSpPr>
        <p:spPr>
          <a:xfrm>
            <a:off x="1867886" y="3076974"/>
            <a:ext cx="8345846"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2.  A Population of “Chromosomes”</a:t>
            </a:r>
          </a:p>
        </p:txBody>
      </p:sp>
      <p:sp>
        <p:nvSpPr>
          <p:cNvPr id="148" name="3.  Selection for reproduction"/>
          <p:cNvSpPr txBox="1"/>
          <p:nvPr/>
        </p:nvSpPr>
        <p:spPr>
          <a:xfrm>
            <a:off x="1867886" y="4199965"/>
            <a:ext cx="8345846"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3.  Selection for reproduction</a:t>
            </a:r>
          </a:p>
        </p:txBody>
      </p:sp>
      <p:sp>
        <p:nvSpPr>
          <p:cNvPr id="149" name="4.  Crossover to produce next generation"/>
          <p:cNvSpPr txBox="1"/>
          <p:nvPr/>
        </p:nvSpPr>
        <p:spPr>
          <a:xfrm>
            <a:off x="1867886" y="5322956"/>
            <a:ext cx="9297485"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4.  Crossover to produce next generation</a:t>
            </a:r>
          </a:p>
        </p:txBody>
      </p:sp>
      <p:sp>
        <p:nvSpPr>
          <p:cNvPr id="150" name="5.  Random mutation"/>
          <p:cNvSpPr txBox="1"/>
          <p:nvPr/>
        </p:nvSpPr>
        <p:spPr>
          <a:xfrm>
            <a:off x="1839429" y="6445947"/>
            <a:ext cx="4906231"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5.  Random mutation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1.  A Fitness function for Minimisation"/>
          <p:cNvSpPr txBox="1"/>
          <p:nvPr/>
        </p:nvSpPr>
        <p:spPr>
          <a:xfrm>
            <a:off x="341266" y="150069"/>
            <a:ext cx="9199021" cy="7262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200">
                <a:latin typeface="Gill Sans"/>
                <a:ea typeface="Gill Sans"/>
                <a:cs typeface="Gill Sans"/>
                <a:sym typeface="Gill Sans"/>
              </a:defRPr>
            </a:pPr>
            <a:r>
              <a:t>1.  A Fitness function for </a:t>
            </a:r>
            <a:r>
              <a:rPr b="1"/>
              <a:t>Minimisation</a:t>
            </a:r>
            <a:r>
              <a:t> </a:t>
            </a:r>
          </a:p>
        </p:txBody>
      </p:sp>
      <p:pic>
        <p:nvPicPr>
          <p:cNvPr id="155" name="Imatge" descr="Imatge"/>
          <p:cNvPicPr>
            <a:picLocks noChangeAspect="1"/>
          </p:cNvPicPr>
          <p:nvPr/>
        </p:nvPicPr>
        <p:blipFill>
          <a:blip r:embed="rId3">
            <a:extLst/>
          </a:blip>
          <a:stretch>
            <a:fillRect/>
          </a:stretch>
        </p:blipFill>
        <p:spPr>
          <a:xfrm>
            <a:off x="1570099" y="3173900"/>
            <a:ext cx="4430838" cy="3964434"/>
          </a:xfrm>
          <a:prstGeom prst="rect">
            <a:avLst/>
          </a:prstGeom>
          <a:ln w="12700">
            <a:miter lim="400000"/>
          </a:ln>
        </p:spPr>
      </p:pic>
      <p:pic>
        <p:nvPicPr>
          <p:cNvPr id="156" name="Imatge" descr="Imatge"/>
          <p:cNvPicPr>
            <a:picLocks noChangeAspect="1"/>
          </p:cNvPicPr>
          <p:nvPr/>
        </p:nvPicPr>
        <p:blipFill>
          <a:blip r:embed="rId4">
            <a:extLst/>
          </a:blip>
          <a:stretch>
            <a:fillRect/>
          </a:stretch>
        </p:blipFill>
        <p:spPr>
          <a:xfrm>
            <a:off x="6599186" y="3173900"/>
            <a:ext cx="5285912" cy="3964434"/>
          </a:xfrm>
          <a:prstGeom prst="rect">
            <a:avLst/>
          </a:prstGeom>
          <a:ln w="12700">
            <a:miter lim="400000"/>
          </a:ln>
        </p:spPr>
      </p:pic>
      <p:sp>
        <p:nvSpPr>
          <p:cNvPr id="157" name="Fitness = f(x,y) = x sin (4 x ) + 1.1 y sin (2 y )"/>
          <p:cNvSpPr txBox="1"/>
          <p:nvPr/>
        </p:nvSpPr>
        <p:spPr>
          <a:xfrm>
            <a:off x="2648585" y="2283429"/>
            <a:ext cx="77076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Fitness = </a:t>
            </a:r>
            <a:r>
              <a:rPr i="1">
                <a:latin typeface="Helvetica"/>
                <a:ea typeface="Helvetica"/>
                <a:cs typeface="Helvetica"/>
                <a:sym typeface="Helvetica"/>
              </a:rPr>
              <a:t>f(x,y)</a:t>
            </a:r>
            <a:r>
              <a:t> =</a:t>
            </a:r>
            <a:r>
              <a:rPr i="1">
                <a:latin typeface="Helvetica"/>
                <a:ea typeface="Helvetica"/>
                <a:cs typeface="Helvetica"/>
                <a:sym typeface="Helvetica"/>
              </a:rPr>
              <a:t> x sin (4 x ) + 1.1 y sin (2 y )</a:t>
            </a:r>
          </a:p>
        </p:txBody>
      </p:sp>
      <p:sp>
        <p:nvSpPr>
          <p:cNvPr id="158" name="Suppose that we are searching for the point of lowest elevation on a (theoretical) landscape where longitude ranges from 0 to 10, and latitude ranges from 0 to 10 and the elevation is given by the function"/>
          <p:cNvSpPr txBox="1"/>
          <p:nvPr/>
        </p:nvSpPr>
        <p:spPr>
          <a:xfrm>
            <a:off x="1623368" y="729022"/>
            <a:ext cx="10208461" cy="14853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17999"/>
              </a:lnSpc>
              <a:defRPr sz="2100">
                <a:latin typeface="Gill Sans"/>
                <a:ea typeface="Gill Sans"/>
                <a:cs typeface="Gill Sans"/>
                <a:sym typeface="Gill Sans"/>
              </a:defRPr>
            </a:pPr>
          </a:p>
          <a:p>
            <a:pPr algn="l" defTabSz="457200">
              <a:lnSpc>
                <a:spcPct val="117999"/>
              </a:lnSpc>
              <a:defRPr sz="2100">
                <a:latin typeface="Gill Sans"/>
                <a:ea typeface="Gill Sans"/>
                <a:cs typeface="Gill Sans"/>
                <a:sym typeface="Gill Sans"/>
              </a:defRPr>
            </a:pPr>
            <a:r>
              <a:t>Suppose that we are searching for the point of lowest elevation on a (theoretical) landscape where longitude ranges from 0 to 10, and latitude ranges from 0 to 10 and the elevation is given by the function</a:t>
            </a:r>
          </a:p>
        </p:txBody>
      </p:sp>
      <p:sp>
        <p:nvSpPr>
          <p:cNvPr id="159" name="testfunction.m"/>
          <p:cNvSpPr txBox="1"/>
          <p:nvPr/>
        </p:nvSpPr>
        <p:spPr>
          <a:xfrm>
            <a:off x="4753642" y="7470006"/>
            <a:ext cx="438219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4000">
                <a:solidFill>
                  <a:srgbClr val="FFEC00"/>
                </a:solidFill>
                <a:latin typeface="Courier"/>
                <a:ea typeface="Courier"/>
                <a:cs typeface="Courier"/>
                <a:sym typeface="Courier"/>
              </a:defRPr>
            </a:lvl1pPr>
          </a:lstStyle>
          <a:p>
            <a:pPr/>
            <a:r>
              <a:t>testfunction.m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1.  A Fitness function for Minimisation"/>
          <p:cNvSpPr txBox="1"/>
          <p:nvPr/>
        </p:nvSpPr>
        <p:spPr>
          <a:xfrm>
            <a:off x="628787" y="592409"/>
            <a:ext cx="9199021" cy="7262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200">
                <a:latin typeface="Gill Sans"/>
                <a:ea typeface="Gill Sans"/>
                <a:cs typeface="Gill Sans"/>
                <a:sym typeface="Gill Sans"/>
              </a:defRPr>
            </a:pPr>
            <a:r>
              <a:t>1.  A Fitness function for </a:t>
            </a:r>
            <a:r>
              <a:rPr b="1"/>
              <a:t>Minimisation</a:t>
            </a:r>
            <a:r>
              <a:t> </a:t>
            </a:r>
          </a:p>
        </p:txBody>
      </p:sp>
      <p:pic>
        <p:nvPicPr>
          <p:cNvPr id="164" name="Imatge" descr="Imatge"/>
          <p:cNvPicPr>
            <a:picLocks noChangeAspect="1"/>
          </p:cNvPicPr>
          <p:nvPr/>
        </p:nvPicPr>
        <p:blipFill>
          <a:blip r:embed="rId2">
            <a:extLst/>
          </a:blip>
          <a:srcRect l="1436" t="0" r="0" b="0"/>
          <a:stretch>
            <a:fillRect/>
          </a:stretch>
        </p:blipFill>
        <p:spPr>
          <a:xfrm>
            <a:off x="1786334" y="1506523"/>
            <a:ext cx="9432105" cy="3523239"/>
          </a:xfrm>
          <a:prstGeom prst="rect">
            <a:avLst/>
          </a:prstGeom>
          <a:ln w="12700">
            <a:miter lim="400000"/>
          </a:ln>
        </p:spPr>
      </p:pic>
      <p:sp>
        <p:nvSpPr>
          <p:cNvPr id="165" name="Before execution, we have to set all the parameters of the algorithm (see below)."/>
          <p:cNvSpPr txBox="1"/>
          <p:nvPr/>
        </p:nvSpPr>
        <p:spPr>
          <a:xfrm>
            <a:off x="1714100" y="5348265"/>
            <a:ext cx="9576600"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latin typeface="Gill Sans"/>
                <a:ea typeface="Gill Sans"/>
                <a:cs typeface="Gill Sans"/>
                <a:sym typeface="Gill Sans"/>
              </a:defRPr>
            </a:lvl1pPr>
          </a:lstStyle>
          <a:p>
            <a:pPr/>
            <a:r>
              <a:t>Before execution, we have to set all the parameters of the algorithm (see below). </a:t>
            </a:r>
          </a:p>
        </p:txBody>
      </p:sp>
      <p:sp>
        <p:nvSpPr>
          <p:cNvPr id="166" name="The continuous genetic algorithm minimises the fitness function designated by the variable ff."/>
          <p:cNvSpPr txBox="1"/>
          <p:nvPr/>
        </p:nvSpPr>
        <p:spPr>
          <a:xfrm>
            <a:off x="1691503" y="6691537"/>
            <a:ext cx="10190497" cy="10161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latin typeface="Gill Sans"/>
                <a:ea typeface="Gill Sans"/>
                <a:cs typeface="Gill Sans"/>
                <a:sym typeface="Gill Sans"/>
              </a:defRPr>
            </a:pPr>
            <a:r>
              <a:t>The continuous genetic algorithm minimises the fitness function designated by the variable </a:t>
            </a:r>
            <a:r>
              <a:rPr i="1"/>
              <a:t>ff</a:t>
            </a:r>
            <a:r>
              <a:t>. </a:t>
            </a:r>
          </a:p>
        </p:txBody>
      </p:sp>
      <p:sp>
        <p:nvSpPr>
          <p:cNvPr id="167" name="Because f(x,y) is a function of 2 variables, Npar = 2."/>
          <p:cNvSpPr txBox="1"/>
          <p:nvPr/>
        </p:nvSpPr>
        <p:spPr>
          <a:xfrm>
            <a:off x="1713620" y="8035007"/>
            <a:ext cx="8972162"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latin typeface="Gill Sans"/>
                <a:ea typeface="Gill Sans"/>
                <a:cs typeface="Gill Sans"/>
                <a:sym typeface="Gill Sans"/>
              </a:defRPr>
            </a:pPr>
            <a:r>
              <a:t>Because f(x,y) is a function of 2 variables, </a:t>
            </a:r>
            <a:r>
              <a:rPr b="1"/>
              <a:t>Npar</a:t>
            </a:r>
            <a:r>
              <a:t> = 2.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2.  A Population of “Chromosomes”"/>
          <p:cNvSpPr txBox="1"/>
          <p:nvPr/>
        </p:nvSpPr>
        <p:spPr>
          <a:xfrm>
            <a:off x="743839" y="692935"/>
            <a:ext cx="8345846"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2.  A Population of “Chromosomes”</a:t>
            </a:r>
          </a:p>
        </p:txBody>
      </p:sp>
      <p:pic>
        <p:nvPicPr>
          <p:cNvPr id="170" name="Imatge" descr="Imatge"/>
          <p:cNvPicPr>
            <a:picLocks noChangeAspect="1"/>
          </p:cNvPicPr>
          <p:nvPr/>
        </p:nvPicPr>
        <p:blipFill>
          <a:blip r:embed="rId3">
            <a:extLst/>
          </a:blip>
          <a:stretch>
            <a:fillRect/>
          </a:stretch>
        </p:blipFill>
        <p:spPr>
          <a:xfrm>
            <a:off x="1967207" y="1711303"/>
            <a:ext cx="5102866" cy="3827150"/>
          </a:xfrm>
          <a:prstGeom prst="rect">
            <a:avLst/>
          </a:prstGeom>
          <a:ln w="12700">
            <a:miter lim="400000"/>
          </a:ln>
        </p:spPr>
      </p:pic>
      <p:sp>
        <p:nvSpPr>
          <p:cNvPr id="171" name="A"/>
          <p:cNvSpPr txBox="1"/>
          <p:nvPr/>
        </p:nvSpPr>
        <p:spPr>
          <a:xfrm>
            <a:off x="4300542" y="1800160"/>
            <a:ext cx="436196" cy="685801"/>
          </a:xfrm>
          <a:prstGeom prst="rect">
            <a:avLst/>
          </a:prstGeom>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172" name="B"/>
          <p:cNvSpPr txBox="1"/>
          <p:nvPr/>
        </p:nvSpPr>
        <p:spPr>
          <a:xfrm>
            <a:off x="4664516" y="2582589"/>
            <a:ext cx="436195" cy="685801"/>
          </a:xfrm>
          <a:prstGeom prst="rect">
            <a:avLst/>
          </a:prstGeom>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
        <p:nvSpPr>
          <p:cNvPr id="173" name="&gt;&gt; A =[6.6886 9.341]"/>
          <p:cNvSpPr txBox="1"/>
          <p:nvPr/>
        </p:nvSpPr>
        <p:spPr>
          <a:xfrm>
            <a:off x="8012286" y="1692337"/>
            <a:ext cx="3467647"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atin typeface="Courier New"/>
                <a:ea typeface="Courier New"/>
                <a:cs typeface="Courier New"/>
                <a:sym typeface="Courier New"/>
              </a:defRPr>
            </a:lvl1pPr>
          </a:lstStyle>
          <a:p>
            <a:pPr/>
            <a:r>
              <a:t>&gt;&gt; A =[6.6886 9.341]</a:t>
            </a:r>
          </a:p>
        </p:txBody>
      </p:sp>
      <p:sp>
        <p:nvSpPr>
          <p:cNvPr id="174" name="&gt;&gt; testfunction(A)…"/>
          <p:cNvSpPr txBox="1"/>
          <p:nvPr/>
        </p:nvSpPr>
        <p:spPr>
          <a:xfrm>
            <a:off x="7929153" y="2076786"/>
            <a:ext cx="329998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200">
                <a:latin typeface="Courier New"/>
                <a:ea typeface="Courier New"/>
                <a:cs typeface="Courier New"/>
                <a:sym typeface="Courier New"/>
              </a:defRPr>
            </a:pPr>
            <a:r>
              <a:t>&gt;&gt; testfunction(A)</a:t>
            </a:r>
          </a:p>
          <a:p>
            <a:pPr>
              <a:defRPr b="1" sz="2200">
                <a:latin typeface="Courier New"/>
                <a:ea typeface="Courier New"/>
                <a:cs typeface="Courier New"/>
                <a:sym typeface="Courier New"/>
              </a:defRPr>
            </a:pPr>
          </a:p>
          <a:p>
            <a:pPr>
              <a:defRPr b="1" sz="2200">
                <a:latin typeface="Courier New"/>
                <a:ea typeface="Courier New"/>
                <a:cs typeface="Courier New"/>
                <a:sym typeface="Courier New"/>
              </a:defRPr>
            </a:pPr>
            <a:r>
              <a:t>ans  = </a:t>
            </a:r>
          </a:p>
          <a:p>
            <a:pPr>
              <a:defRPr b="1" sz="2200">
                <a:latin typeface="Courier New"/>
                <a:ea typeface="Courier New"/>
                <a:cs typeface="Courier New"/>
                <a:sym typeface="Courier New"/>
              </a:defRPr>
            </a:pPr>
            <a:r>
              <a:t>       4.9663</a:t>
            </a:r>
          </a:p>
        </p:txBody>
      </p:sp>
      <p:sp>
        <p:nvSpPr>
          <p:cNvPr id="175" name="&gt;&gt; B=[6.7911 8.0277]"/>
          <p:cNvSpPr txBox="1"/>
          <p:nvPr/>
        </p:nvSpPr>
        <p:spPr>
          <a:xfrm>
            <a:off x="8012286" y="3799226"/>
            <a:ext cx="3467647"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atin typeface="Courier New"/>
                <a:ea typeface="Courier New"/>
                <a:cs typeface="Courier New"/>
                <a:sym typeface="Courier New"/>
              </a:defRPr>
            </a:lvl1pPr>
          </a:lstStyle>
          <a:p>
            <a:pPr/>
            <a:r>
              <a:t>&gt;&gt; B=[6.7911 8.0277]</a:t>
            </a:r>
          </a:p>
        </p:txBody>
      </p:sp>
      <p:sp>
        <p:nvSpPr>
          <p:cNvPr id="176" name="&gt;&gt; testfunction(B)…"/>
          <p:cNvSpPr txBox="1"/>
          <p:nvPr/>
        </p:nvSpPr>
        <p:spPr>
          <a:xfrm>
            <a:off x="7860655" y="4235234"/>
            <a:ext cx="3436976"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200">
                <a:latin typeface="Courier New"/>
                <a:ea typeface="Courier New"/>
                <a:cs typeface="Courier New"/>
                <a:sym typeface="Courier New"/>
              </a:defRPr>
            </a:pPr>
            <a:r>
              <a:t>&gt;&gt; testfunction(B)</a:t>
            </a:r>
          </a:p>
          <a:p>
            <a:pPr>
              <a:defRPr b="1" sz="2200">
                <a:latin typeface="Courier New"/>
                <a:ea typeface="Courier New"/>
                <a:cs typeface="Courier New"/>
                <a:sym typeface="Courier New"/>
              </a:defRPr>
            </a:pPr>
          </a:p>
          <a:p>
            <a:pPr>
              <a:defRPr b="1" sz="2200">
                <a:latin typeface="Courier New"/>
                <a:ea typeface="Courier New"/>
                <a:cs typeface="Courier New"/>
                <a:sym typeface="Courier New"/>
              </a:defRPr>
            </a:pPr>
            <a:r>
              <a:t>ans  = </a:t>
            </a:r>
          </a:p>
          <a:p>
            <a:pPr lvl="5">
              <a:defRPr b="1" sz="2200">
                <a:latin typeface="Courier New"/>
                <a:ea typeface="Courier New"/>
                <a:cs typeface="Courier New"/>
                <a:sym typeface="Courier New"/>
              </a:defRPr>
            </a:pPr>
            <a:r>
              <a:t>       3.0759</a:t>
            </a:r>
          </a:p>
        </p:txBody>
      </p:sp>
      <p:pic>
        <p:nvPicPr>
          <p:cNvPr id="177" name="droppedImage.pdf" descr="droppedImage.pdf"/>
          <p:cNvPicPr>
            <a:picLocks noChangeAspect="1"/>
          </p:cNvPicPr>
          <p:nvPr/>
        </p:nvPicPr>
        <p:blipFill>
          <a:blip r:embed="rId4">
            <a:extLst/>
          </a:blip>
          <a:stretch>
            <a:fillRect/>
          </a:stretch>
        </p:blipFill>
        <p:spPr>
          <a:xfrm>
            <a:off x="8820194" y="772000"/>
            <a:ext cx="3670301" cy="635001"/>
          </a:xfrm>
          <a:prstGeom prst="rect">
            <a:avLst/>
          </a:prstGeom>
          <a:ln w="12700">
            <a:miter lim="400000"/>
          </a:ln>
        </p:spPr>
      </p:pic>
      <p:sp>
        <p:nvSpPr>
          <p:cNvPr id="178" name="c"/>
          <p:cNvSpPr txBox="1"/>
          <p:nvPr/>
        </p:nvSpPr>
        <p:spPr>
          <a:xfrm>
            <a:off x="2986832" y="4064509"/>
            <a:ext cx="382627" cy="685801"/>
          </a:xfrm>
          <a:prstGeom prst="rect">
            <a:avLst/>
          </a:prstGeom>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r>
              <a:t>c</a:t>
            </a:r>
          </a:p>
        </p:txBody>
      </p:sp>
      <p:sp>
        <p:nvSpPr>
          <p:cNvPr id="179" name="A candidate solution is encoded as an array of parameter values"/>
          <p:cNvSpPr txBox="1"/>
          <p:nvPr/>
        </p:nvSpPr>
        <p:spPr>
          <a:xfrm>
            <a:off x="1911275" y="6237869"/>
            <a:ext cx="9878590"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700">
                <a:latin typeface="Gill Sans"/>
                <a:ea typeface="Gill Sans"/>
                <a:cs typeface="Gill Sans"/>
                <a:sym typeface="Gill Sans"/>
              </a:defRPr>
            </a:lvl1pPr>
          </a:lstStyle>
          <a:p>
            <a:pPr/>
            <a:r>
              <a:t>A candidate solution is encoded as an array of parameter values</a:t>
            </a:r>
          </a:p>
        </p:txBody>
      </p:sp>
      <p:sp>
        <p:nvSpPr>
          <p:cNvPr id="180" name="If the problem has Npar =2 dimensions, then each chromosome is an Npar-element array."/>
          <p:cNvSpPr txBox="1"/>
          <p:nvPr/>
        </p:nvSpPr>
        <p:spPr>
          <a:xfrm>
            <a:off x="1840703" y="6953500"/>
            <a:ext cx="9665862" cy="892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700">
                <a:latin typeface="Gill Sans"/>
                <a:ea typeface="Gill Sans"/>
                <a:cs typeface="Gill Sans"/>
                <a:sym typeface="Gill Sans"/>
              </a:defRPr>
            </a:pPr>
            <a:r>
              <a:t>If the problem has </a:t>
            </a:r>
            <a:r>
              <a:rPr b="1"/>
              <a:t>Npar</a:t>
            </a:r>
            <a:r>
              <a:t> =2 dimensions, then each chromosome is an </a:t>
            </a:r>
            <a:r>
              <a:rPr b="1"/>
              <a:t>Npar</a:t>
            </a:r>
            <a:r>
              <a:t>-element array. </a:t>
            </a:r>
          </a:p>
        </p:txBody>
      </p:sp>
      <p:sp>
        <p:nvSpPr>
          <p:cNvPr id="181" name="Different types:  bit strings, permutations, real numbers, matrices, and many others."/>
          <p:cNvSpPr txBox="1"/>
          <p:nvPr/>
        </p:nvSpPr>
        <p:spPr>
          <a:xfrm>
            <a:off x="1911275" y="8067981"/>
            <a:ext cx="9878590" cy="1284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700">
                <a:latin typeface="Gill Sans"/>
                <a:ea typeface="Gill Sans"/>
                <a:cs typeface="Gill Sans"/>
                <a:sym typeface="Gill Sans"/>
              </a:defRPr>
            </a:pPr>
            <a:r>
              <a:t>Different types:  bit strings, permutations, </a:t>
            </a:r>
            <a:r>
              <a:rPr b="1"/>
              <a:t>real numbers</a:t>
            </a:r>
            <a:r>
              <a:t>, matrices, and many others.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Línia"/>
          <p:cNvSpPr/>
          <p:nvPr/>
        </p:nvSpPr>
        <p:spPr>
          <a:xfrm flipH="1">
            <a:off x="1869313" y="2338361"/>
            <a:ext cx="1" cy="644695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86" name="Línia"/>
          <p:cNvSpPr/>
          <p:nvPr/>
        </p:nvSpPr>
        <p:spPr>
          <a:xfrm flipH="1">
            <a:off x="1143000" y="8147902"/>
            <a:ext cx="7046386" cy="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87" name="Rectangle"/>
          <p:cNvSpPr/>
          <p:nvPr/>
        </p:nvSpPr>
        <p:spPr>
          <a:xfrm>
            <a:off x="4508500" y="2260600"/>
            <a:ext cx="2882900" cy="4648200"/>
          </a:xfrm>
          <a:prstGeom prst="rect">
            <a:avLst/>
          </a:prstGeom>
          <a:gradFill>
            <a:gsLst>
              <a:gs pos="0">
                <a:srgbClr val="00519E"/>
              </a:gs>
              <a:gs pos="37400">
                <a:srgbClr val="013771"/>
              </a:gs>
              <a:gs pos="100000">
                <a:srgbClr val="031D45"/>
              </a:gs>
            </a:gsLst>
            <a:lin ang="9300000"/>
          </a:gradFill>
          <a:ln w="38100">
            <a:solidFill>
              <a:srgbClr val="FFFFFF"/>
            </a:solidFill>
            <a:custDash>
              <a:ds d="200000" sp="200000"/>
            </a:custDash>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pic>
        <p:nvPicPr>
          <p:cNvPr id="188" name="droppedImage.pdf" descr="droppedImage.pdf"/>
          <p:cNvPicPr>
            <a:picLocks noChangeAspect="1"/>
          </p:cNvPicPr>
          <p:nvPr/>
        </p:nvPicPr>
        <p:blipFill>
          <a:blip r:embed="rId3">
            <a:extLst/>
          </a:blip>
          <a:stretch>
            <a:fillRect/>
          </a:stretch>
        </p:blipFill>
        <p:spPr>
          <a:xfrm>
            <a:off x="8420100" y="7962900"/>
            <a:ext cx="457200" cy="368300"/>
          </a:xfrm>
          <a:prstGeom prst="rect">
            <a:avLst/>
          </a:prstGeom>
          <a:ln w="12700">
            <a:miter lim="400000"/>
          </a:ln>
        </p:spPr>
      </p:pic>
      <p:pic>
        <p:nvPicPr>
          <p:cNvPr id="189" name="droppedImage.pdf" descr="droppedImage.pdf"/>
          <p:cNvPicPr>
            <a:picLocks noChangeAspect="1"/>
          </p:cNvPicPr>
          <p:nvPr/>
        </p:nvPicPr>
        <p:blipFill>
          <a:blip r:embed="rId4">
            <a:extLst/>
          </a:blip>
          <a:stretch>
            <a:fillRect/>
          </a:stretch>
        </p:blipFill>
        <p:spPr>
          <a:xfrm>
            <a:off x="1638300" y="1676400"/>
            <a:ext cx="457200" cy="368300"/>
          </a:xfrm>
          <a:prstGeom prst="rect">
            <a:avLst/>
          </a:prstGeom>
          <a:ln w="12700">
            <a:miter lim="400000"/>
          </a:ln>
        </p:spPr>
      </p:pic>
      <p:sp>
        <p:nvSpPr>
          <p:cNvPr id="190" name="How do we sample…"/>
          <p:cNvSpPr txBox="1"/>
          <p:nvPr/>
        </p:nvSpPr>
        <p:spPr>
          <a:xfrm>
            <a:off x="7519522" y="2419350"/>
            <a:ext cx="4699001" cy="1346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200">
                <a:latin typeface="Gill Sans"/>
                <a:ea typeface="Gill Sans"/>
                <a:cs typeface="Gill Sans"/>
                <a:sym typeface="Gill Sans"/>
              </a:defRPr>
            </a:pPr>
            <a:r>
              <a:t>How do we sample</a:t>
            </a:r>
          </a:p>
          <a:p>
            <a:pPr>
              <a:defRPr sz="4200">
                <a:latin typeface="Gill Sans"/>
                <a:ea typeface="Gill Sans"/>
                <a:cs typeface="Gill Sans"/>
                <a:sym typeface="Gill Sans"/>
              </a:defRPr>
            </a:pPr>
            <a:r>
              <a:t>the search space ?</a:t>
            </a:r>
          </a:p>
        </p:txBody>
      </p:sp>
      <p:pic>
        <p:nvPicPr>
          <p:cNvPr id="191" name="droppedImage.png" descr="droppedImage.png"/>
          <p:cNvPicPr>
            <a:picLocks noChangeAspect="1"/>
          </p:cNvPicPr>
          <p:nvPr/>
        </p:nvPicPr>
        <p:blipFill>
          <a:blip r:embed="rId5">
            <a:extLst/>
          </a:blip>
          <a:stretch>
            <a:fillRect/>
          </a:stretch>
        </p:blipFill>
        <p:spPr>
          <a:xfrm>
            <a:off x="11760200" y="101600"/>
            <a:ext cx="965200" cy="1066800"/>
          </a:xfrm>
          <a:prstGeom prst="rect">
            <a:avLst/>
          </a:prstGeom>
          <a:ln w="12700">
            <a:miter lim="400000"/>
          </a:ln>
        </p:spPr>
      </p:pic>
      <p:sp>
        <p:nvSpPr>
          <p:cNvPr id="192" name="Línia"/>
          <p:cNvSpPr/>
          <p:nvPr/>
        </p:nvSpPr>
        <p:spPr>
          <a:xfrm>
            <a:off x="6892528" y="4301232"/>
            <a:ext cx="1925237" cy="5"/>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pic>
        <p:nvPicPr>
          <p:cNvPr id="193" name="droppedImage.pdf" descr="droppedImage.pdf"/>
          <p:cNvPicPr>
            <a:picLocks noChangeAspect="1"/>
          </p:cNvPicPr>
          <p:nvPr/>
        </p:nvPicPr>
        <p:blipFill>
          <a:blip r:embed="rId6">
            <a:extLst/>
          </a:blip>
          <a:stretch>
            <a:fillRect/>
          </a:stretch>
        </p:blipFill>
        <p:spPr>
          <a:xfrm>
            <a:off x="9017000" y="4089400"/>
            <a:ext cx="1498600" cy="444500"/>
          </a:xfrm>
          <a:prstGeom prst="rect">
            <a:avLst/>
          </a:prstGeom>
          <a:ln w="12700">
            <a:miter lim="400000"/>
          </a:ln>
        </p:spPr>
      </p:pic>
      <p:sp>
        <p:nvSpPr>
          <p:cNvPr id="194" name="Estrella"/>
          <p:cNvSpPr/>
          <p:nvPr/>
        </p:nvSpPr>
        <p:spPr>
          <a:xfrm>
            <a:off x="6511102" y="4140200"/>
            <a:ext cx="338196" cy="321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7463" y="7110"/>
                </a:lnTo>
                <a:lnTo>
                  <a:pt x="0" y="8250"/>
                </a:lnTo>
                <a:lnTo>
                  <a:pt x="5400" y="13785"/>
                </a:lnTo>
                <a:lnTo>
                  <a:pt x="4125" y="21600"/>
                </a:lnTo>
                <a:lnTo>
                  <a:pt x="10800" y="17910"/>
                </a:lnTo>
                <a:lnTo>
                  <a:pt x="17475" y="21600"/>
                </a:lnTo>
                <a:lnTo>
                  <a:pt x="16200" y="13785"/>
                </a:lnTo>
                <a:lnTo>
                  <a:pt x="21600" y="8250"/>
                </a:lnTo>
                <a:lnTo>
                  <a:pt x="14137" y="7110"/>
                </a:lnTo>
                <a:close/>
              </a:path>
            </a:pathLst>
          </a:custGeom>
          <a:solidFill>
            <a:srgbClr val="F2DA0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195" name="Sampling 2-D Space"/>
          <p:cNvSpPr txBox="1"/>
          <p:nvPr/>
        </p:nvSpPr>
        <p:spPr>
          <a:xfrm>
            <a:off x="406400" y="266700"/>
            <a:ext cx="70485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Sampling 2-D Space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Línia"/>
          <p:cNvSpPr/>
          <p:nvPr/>
        </p:nvSpPr>
        <p:spPr>
          <a:xfrm flipH="1">
            <a:off x="1869313" y="2338361"/>
            <a:ext cx="1" cy="644695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00" name="Línia"/>
          <p:cNvSpPr/>
          <p:nvPr/>
        </p:nvSpPr>
        <p:spPr>
          <a:xfrm flipH="1">
            <a:off x="1143000" y="8147902"/>
            <a:ext cx="7046386" cy="4"/>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01" name="Rectangle"/>
          <p:cNvSpPr/>
          <p:nvPr/>
        </p:nvSpPr>
        <p:spPr>
          <a:xfrm>
            <a:off x="4508500" y="2260600"/>
            <a:ext cx="2882900" cy="4648200"/>
          </a:xfrm>
          <a:prstGeom prst="rect">
            <a:avLst/>
          </a:prstGeom>
          <a:gradFill>
            <a:gsLst>
              <a:gs pos="0">
                <a:srgbClr val="00519E"/>
              </a:gs>
              <a:gs pos="37400">
                <a:srgbClr val="013771"/>
              </a:gs>
              <a:gs pos="100000">
                <a:srgbClr val="031D45"/>
              </a:gs>
            </a:gsLst>
            <a:lin ang="9300000"/>
          </a:gradFill>
          <a:ln w="38100">
            <a:solidFill>
              <a:srgbClr val="FFFFFF"/>
            </a:solidFill>
            <a:custDash>
              <a:ds d="200000" sp="200000"/>
            </a:custDash>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pic>
        <p:nvPicPr>
          <p:cNvPr id="202" name="droppedImage.pdf" descr="droppedImage.pdf"/>
          <p:cNvPicPr>
            <a:picLocks noChangeAspect="1"/>
          </p:cNvPicPr>
          <p:nvPr/>
        </p:nvPicPr>
        <p:blipFill>
          <a:blip r:embed="rId3">
            <a:extLst/>
          </a:blip>
          <a:stretch>
            <a:fillRect/>
          </a:stretch>
        </p:blipFill>
        <p:spPr>
          <a:xfrm>
            <a:off x="8420100" y="7962900"/>
            <a:ext cx="457200" cy="368300"/>
          </a:xfrm>
          <a:prstGeom prst="rect">
            <a:avLst/>
          </a:prstGeom>
          <a:ln w="12700">
            <a:miter lim="400000"/>
          </a:ln>
        </p:spPr>
      </p:pic>
      <p:pic>
        <p:nvPicPr>
          <p:cNvPr id="203" name="droppedImage.pdf" descr="droppedImage.pdf"/>
          <p:cNvPicPr>
            <a:picLocks noChangeAspect="1"/>
          </p:cNvPicPr>
          <p:nvPr/>
        </p:nvPicPr>
        <p:blipFill>
          <a:blip r:embed="rId4">
            <a:extLst/>
          </a:blip>
          <a:stretch>
            <a:fillRect/>
          </a:stretch>
        </p:blipFill>
        <p:spPr>
          <a:xfrm>
            <a:off x="1638300" y="1676400"/>
            <a:ext cx="457200" cy="368300"/>
          </a:xfrm>
          <a:prstGeom prst="rect">
            <a:avLst/>
          </a:prstGeom>
          <a:ln w="12700">
            <a:miter lim="400000"/>
          </a:ln>
        </p:spPr>
      </p:pic>
      <p:grpSp>
        <p:nvGrpSpPr>
          <p:cNvPr id="207" name="Grup"/>
          <p:cNvGrpSpPr/>
          <p:nvPr/>
        </p:nvGrpSpPr>
        <p:grpSpPr>
          <a:xfrm>
            <a:off x="1898606" y="6845300"/>
            <a:ext cx="4743494" cy="1288072"/>
            <a:chOff x="0" y="0"/>
            <a:chExt cx="4743493" cy="1288071"/>
          </a:xfrm>
        </p:grpSpPr>
        <p:pic>
          <p:nvPicPr>
            <p:cNvPr id="204" name="droppedImage.pdf" descr="droppedImage.pdf"/>
            <p:cNvPicPr>
              <a:picLocks noChangeAspect="1"/>
            </p:cNvPicPr>
            <p:nvPr/>
          </p:nvPicPr>
          <p:blipFill>
            <a:blip r:embed="rId5">
              <a:extLst/>
            </a:blip>
            <a:stretch>
              <a:fillRect/>
            </a:stretch>
          </p:blipFill>
          <p:spPr>
            <a:xfrm>
              <a:off x="2127293" y="393700"/>
              <a:ext cx="2616201" cy="647700"/>
            </a:xfrm>
            <a:prstGeom prst="rect">
              <a:avLst/>
            </a:prstGeom>
            <a:ln w="12700" cap="flat">
              <a:noFill/>
              <a:miter lim="400000"/>
            </a:ln>
            <a:effectLst/>
          </p:spPr>
        </p:pic>
        <p:sp>
          <p:nvSpPr>
            <p:cNvPr id="205" name="Cercle"/>
            <p:cNvSpPr/>
            <p:nvPr/>
          </p:nvSpPr>
          <p:spPr>
            <a:xfrm>
              <a:off x="2470193" y="0"/>
              <a:ext cx="190501" cy="190500"/>
            </a:xfrm>
            <a:prstGeom prst="ellipse">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06" name="Línia"/>
            <p:cNvSpPr/>
            <p:nvPr/>
          </p:nvSpPr>
          <p:spPr>
            <a:xfrm flipH="1">
              <a:off x="0" y="177343"/>
              <a:ext cx="2468911" cy="1110729"/>
            </a:xfrm>
            <a:prstGeom prst="line">
              <a:avLst/>
            </a:prstGeom>
            <a:noFill/>
            <a:ln w="254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grpSp>
        <p:nvGrpSpPr>
          <p:cNvPr id="211" name="Grup"/>
          <p:cNvGrpSpPr/>
          <p:nvPr/>
        </p:nvGrpSpPr>
        <p:grpSpPr>
          <a:xfrm>
            <a:off x="1866900" y="1460500"/>
            <a:ext cx="8153400" cy="6692901"/>
            <a:chOff x="0" y="0"/>
            <a:chExt cx="8153400" cy="6692900"/>
          </a:xfrm>
        </p:grpSpPr>
        <p:pic>
          <p:nvPicPr>
            <p:cNvPr id="208" name="droppedImage.pdf" descr="droppedImage.pdf"/>
            <p:cNvPicPr>
              <a:picLocks noChangeAspect="1"/>
            </p:cNvPicPr>
            <p:nvPr/>
          </p:nvPicPr>
          <p:blipFill>
            <a:blip r:embed="rId6">
              <a:extLst/>
            </a:blip>
            <a:stretch>
              <a:fillRect/>
            </a:stretch>
          </p:blipFill>
          <p:spPr>
            <a:xfrm>
              <a:off x="5181600" y="0"/>
              <a:ext cx="2971800" cy="647700"/>
            </a:xfrm>
            <a:prstGeom prst="rect">
              <a:avLst/>
            </a:prstGeom>
            <a:ln w="12700" cap="flat">
              <a:noFill/>
              <a:miter lim="400000"/>
            </a:ln>
            <a:effectLst/>
          </p:spPr>
        </p:pic>
        <p:sp>
          <p:nvSpPr>
            <p:cNvPr id="209" name="Cercle"/>
            <p:cNvSpPr/>
            <p:nvPr/>
          </p:nvSpPr>
          <p:spPr>
            <a:xfrm>
              <a:off x="5384800" y="711200"/>
              <a:ext cx="190500" cy="190500"/>
            </a:xfrm>
            <a:prstGeom prst="ellipse">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800100">
                <a:defRPr sz="2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10" name="Línia"/>
            <p:cNvSpPr/>
            <p:nvPr/>
          </p:nvSpPr>
          <p:spPr>
            <a:xfrm flipH="1">
              <a:off x="0" y="893131"/>
              <a:ext cx="5403980" cy="5799770"/>
            </a:xfrm>
            <a:prstGeom prst="line">
              <a:avLst/>
            </a:prstGeom>
            <a:noFill/>
            <a:ln w="254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grpSp>
        <p:nvGrpSpPr>
          <p:cNvPr id="214" name="Grup"/>
          <p:cNvGrpSpPr/>
          <p:nvPr/>
        </p:nvGrpSpPr>
        <p:grpSpPr>
          <a:xfrm>
            <a:off x="4499887" y="2353109"/>
            <a:ext cx="7361913" cy="4570370"/>
            <a:chOff x="0" y="0"/>
            <a:chExt cx="7361912" cy="4570369"/>
          </a:xfrm>
        </p:grpSpPr>
        <p:sp>
          <p:nvSpPr>
            <p:cNvPr id="212" name="Línia"/>
            <p:cNvSpPr/>
            <p:nvPr/>
          </p:nvSpPr>
          <p:spPr>
            <a:xfrm flipH="1">
              <a:off x="0" y="0"/>
              <a:ext cx="2781170" cy="4570370"/>
            </a:xfrm>
            <a:prstGeom prst="line">
              <a:avLst/>
            </a:prstGeom>
            <a:noFill/>
            <a:ln w="381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pic>
          <p:nvPicPr>
            <p:cNvPr id="213" name="droppedImage.pdf" descr="droppedImage.pdf"/>
            <p:cNvPicPr>
              <a:picLocks noChangeAspect="1"/>
            </p:cNvPicPr>
            <p:nvPr/>
          </p:nvPicPr>
          <p:blipFill>
            <a:blip r:embed="rId7">
              <a:extLst/>
            </a:blip>
            <a:stretch>
              <a:fillRect/>
            </a:stretch>
          </p:blipFill>
          <p:spPr>
            <a:xfrm>
              <a:off x="1227812" y="2561790"/>
              <a:ext cx="6134101" cy="647701"/>
            </a:xfrm>
            <a:prstGeom prst="rect">
              <a:avLst/>
            </a:prstGeom>
            <a:ln w="12700" cap="flat">
              <a:noFill/>
              <a:miter lim="400000"/>
            </a:ln>
            <a:effectLst/>
          </p:spPr>
        </p:pic>
      </p:grpSp>
      <p:sp>
        <p:nvSpPr>
          <p:cNvPr id="215" name="Search Space"/>
          <p:cNvSpPr txBox="1"/>
          <p:nvPr/>
        </p:nvSpPr>
        <p:spPr>
          <a:xfrm>
            <a:off x="8303096" y="3276600"/>
            <a:ext cx="2915953"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Search Space</a:t>
            </a:r>
          </a:p>
        </p:txBody>
      </p:sp>
      <p:sp>
        <p:nvSpPr>
          <p:cNvPr id="216" name="Línia"/>
          <p:cNvSpPr/>
          <p:nvPr/>
        </p:nvSpPr>
        <p:spPr>
          <a:xfrm>
            <a:off x="6892528" y="4301232"/>
            <a:ext cx="1925237" cy="5"/>
          </a:xfrm>
          <a:prstGeom prst="line">
            <a:avLst/>
          </a:prstGeom>
          <a:ln w="254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17" name="Sampling 2-D Space"/>
          <p:cNvSpPr txBox="1"/>
          <p:nvPr/>
        </p:nvSpPr>
        <p:spPr>
          <a:xfrm>
            <a:off x="406400" y="266700"/>
            <a:ext cx="70485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latin typeface="Gill Sans"/>
                <a:ea typeface="Gill Sans"/>
                <a:cs typeface="Gill Sans"/>
                <a:sym typeface="Gill Sans"/>
              </a:defRPr>
            </a:lvl1pPr>
          </a:lstStyle>
          <a:p>
            <a:pPr/>
            <a:r>
              <a:t>Sampling 2-D Space</a:t>
            </a:r>
          </a:p>
        </p:txBody>
      </p:sp>
      <p:pic>
        <p:nvPicPr>
          <p:cNvPr id="218" name="droppedImage.pdf" descr="droppedImage.pdf"/>
          <p:cNvPicPr>
            <a:picLocks noChangeAspect="1"/>
          </p:cNvPicPr>
          <p:nvPr/>
        </p:nvPicPr>
        <p:blipFill>
          <a:blip r:embed="rId8">
            <a:extLst/>
          </a:blip>
          <a:stretch>
            <a:fillRect/>
          </a:stretch>
        </p:blipFill>
        <p:spPr>
          <a:xfrm>
            <a:off x="9017000" y="4089400"/>
            <a:ext cx="1498600" cy="444500"/>
          </a:xfrm>
          <a:prstGeom prst="rect">
            <a:avLst/>
          </a:prstGeom>
          <a:ln w="12700">
            <a:miter lim="400000"/>
          </a:ln>
        </p:spPr>
      </p:pic>
      <p:pic>
        <p:nvPicPr>
          <p:cNvPr id="219" name="droppedImage.png" descr="droppedImage.png"/>
          <p:cNvPicPr>
            <a:picLocks noChangeAspect="1"/>
          </p:cNvPicPr>
          <p:nvPr/>
        </p:nvPicPr>
        <p:blipFill>
          <a:blip r:embed="rId9">
            <a:extLst/>
          </a:blip>
          <a:stretch>
            <a:fillRect/>
          </a:stretch>
        </p:blipFill>
        <p:spPr>
          <a:xfrm>
            <a:off x="11760200" y="101600"/>
            <a:ext cx="965200" cy="10668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1" grpId="1"/>
      <p:bldP build="whole" bldLvl="1" animBg="1" rev="0" advAuto="0" spid="214" grpId="2"/>
    </p:bldLst>
  </p:timing>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2"/>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2"/>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